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73" r:id="rId6"/>
    <p:sldId id="263" r:id="rId7"/>
    <p:sldId id="260" r:id="rId8"/>
    <p:sldId id="264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FA10FC7-8616-4AF4-A1AF-A5EBD1BDE846}">
          <p14:sldIdLst>
            <p14:sldId id="265"/>
          </p14:sldIdLst>
        </p14:section>
        <p14:section name="Introduction" id="{AE135926-E0D4-4466-BD29-F61BE0F33705}">
          <p14:sldIdLst/>
        </p14:section>
        <p14:section name="Local Politics - MPs and Councillors" id="{24A0BEC8-C628-4D7A-A587-9731493092EF}">
          <p14:sldIdLst>
            <p14:sldId id="257"/>
            <p14:sldId id="258"/>
            <p14:sldId id="259"/>
            <p14:sldId id="273"/>
            <p14:sldId id="263"/>
            <p14:sldId id="260"/>
            <p14:sldId id="264"/>
          </p14:sldIdLst>
        </p14:section>
        <p14:section name="Overview of the Committee System" id="{A31E3D06-AD0C-4763-A0EF-71A789CBC821}">
          <p14:sldIdLst>
            <p14:sldId id="268"/>
          </p14:sldIdLst>
        </p14:section>
        <p14:section name="Untitled Section" id="{D850EEC3-81D6-4AAD-B2F3-15604745C051}">
          <p14:sldIdLst/>
        </p14:section>
        <p14:section name="Intranet Guidance" id="{345163A4-A6E6-4DC9-A645-576A28116085}">
          <p14:sldIdLst/>
        </p14:section>
        <p14:section name="Questions" id="{8EEFF480-B7E8-4462-B2EF-990F9635DC23}">
          <p14:sldIdLst/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pport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A2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660"/>
  </p:normalViewPr>
  <p:slideViewPr>
    <p:cSldViewPr>
      <p:cViewPr>
        <p:scale>
          <a:sx n="70" d="100"/>
          <a:sy n="70" d="100"/>
        </p:scale>
        <p:origin x="-139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E211-0797-4F7E-87B1-27EF1C313206}" type="datetimeFigureOut">
              <a:rPr lang="en-GB" smtClean="0"/>
              <a:t>09/09/16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947C-34FB-4C05-B77F-488A1B836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567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E211-0797-4F7E-87B1-27EF1C313206}" type="datetimeFigureOut">
              <a:rPr lang="en-GB" smtClean="0"/>
              <a:t>09/09/16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947C-34FB-4C05-B77F-488A1B836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43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E211-0797-4F7E-87B1-27EF1C313206}" type="datetimeFigureOut">
              <a:rPr lang="en-GB" smtClean="0"/>
              <a:t>09/09/16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947C-34FB-4C05-B77F-488A1B836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790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E211-0797-4F7E-87B1-27EF1C313206}" type="datetimeFigureOut">
              <a:rPr lang="en-GB" smtClean="0"/>
              <a:t>09/09/16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947C-34FB-4C05-B77F-488A1B836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906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E211-0797-4F7E-87B1-27EF1C313206}" type="datetimeFigureOut">
              <a:rPr lang="en-GB" smtClean="0"/>
              <a:t>09/09/16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947C-34FB-4C05-B77F-488A1B836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257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E211-0797-4F7E-87B1-27EF1C313206}" type="datetimeFigureOut">
              <a:rPr lang="en-GB" smtClean="0"/>
              <a:t>09/09/16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947C-34FB-4C05-B77F-488A1B836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245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E211-0797-4F7E-87B1-27EF1C313206}" type="datetimeFigureOut">
              <a:rPr lang="en-GB" smtClean="0"/>
              <a:t>09/09/16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947C-34FB-4C05-B77F-488A1B836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549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E211-0797-4F7E-87B1-27EF1C313206}" type="datetimeFigureOut">
              <a:rPr lang="en-GB" smtClean="0"/>
              <a:t>09/09/16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947C-34FB-4C05-B77F-488A1B836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961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E211-0797-4F7E-87B1-27EF1C313206}" type="datetimeFigureOut">
              <a:rPr lang="en-GB" smtClean="0"/>
              <a:t>09/09/16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947C-34FB-4C05-B77F-488A1B836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955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E211-0797-4F7E-87B1-27EF1C313206}" type="datetimeFigureOut">
              <a:rPr lang="en-GB" smtClean="0"/>
              <a:t>09/09/16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947C-34FB-4C05-B77F-488A1B836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407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E211-0797-4F7E-87B1-27EF1C313206}" type="datetimeFigureOut">
              <a:rPr lang="en-GB" smtClean="0"/>
              <a:t>09/09/16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947C-34FB-4C05-B77F-488A1B836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432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AE211-0797-4F7E-87B1-27EF1C313206}" type="datetimeFigureOut">
              <a:rPr lang="en-GB" smtClean="0"/>
              <a:t>09/09/16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9947C-34FB-4C05-B77F-488A1B836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705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3.jpeg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H="1">
            <a:off x="3275856" y="3212976"/>
            <a:ext cx="5868144" cy="0"/>
          </a:xfrm>
          <a:prstGeom prst="line">
            <a:avLst/>
          </a:prstGeom>
          <a:ln w="19050">
            <a:solidFill>
              <a:srgbClr val="00A6A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203848" y="1799606"/>
            <a:ext cx="56886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London Borough of Barnet – local politics</a:t>
            </a:r>
            <a:endParaRPr lang="en-GB" sz="4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437112"/>
            <a:ext cx="9144000" cy="2420888"/>
          </a:xfrm>
          <a:prstGeom prst="rect">
            <a:avLst/>
          </a:prstGeom>
          <a:gradFill flip="none" rotWithShape="1">
            <a:gsLst>
              <a:gs pos="0">
                <a:srgbClr val="FFC000">
                  <a:lumMod val="58000"/>
                  <a:lumOff val="42000"/>
                </a:srgbClr>
              </a:gs>
              <a:gs pos="39999">
                <a:schemeClr val="bg1"/>
              </a:gs>
              <a:gs pos="70000">
                <a:schemeClr val="bg1">
                  <a:lumMod val="0"/>
                  <a:lumOff val="10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2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548680"/>
            <a:ext cx="68407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Local Politics -  </a:t>
            </a:r>
          </a:p>
          <a:p>
            <a:r>
              <a:rPr lang="en-GB" sz="32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This is Barnet</a:t>
            </a:r>
            <a:endParaRPr lang="en-GB" sz="32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51520" y="1628800"/>
            <a:ext cx="8568952" cy="0"/>
          </a:xfrm>
          <a:prstGeom prst="line">
            <a:avLst/>
          </a:prstGeom>
          <a:ln w="1270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0" y="5733256"/>
            <a:ext cx="9144000" cy="112474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39999">
                <a:schemeClr val="bg1"/>
              </a:gs>
              <a:gs pos="70000">
                <a:schemeClr val="bg1">
                  <a:lumMod val="0"/>
                  <a:lumOff val="10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98" name="Picture 2" descr="http://www.adoptlondon.com/uploads/images/boroughMaps/LondonBarne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930" y="1772815"/>
            <a:ext cx="5675397" cy="4386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1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620688"/>
            <a:ext cx="6840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This is how it’s broken up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51520" y="1628800"/>
            <a:ext cx="8568952" cy="0"/>
          </a:xfrm>
          <a:prstGeom prst="line">
            <a:avLst/>
          </a:prstGeom>
          <a:ln w="1270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0" y="5733256"/>
            <a:ext cx="9144000" cy="1124744"/>
          </a:xfrm>
          <a:prstGeom prst="rect">
            <a:avLst/>
          </a:prstGeom>
          <a:gradFill flip="none" rotWithShape="1">
            <a:gsLst>
              <a:gs pos="0">
                <a:srgbClr val="0070C0">
                  <a:lumMod val="52000"/>
                  <a:lumOff val="48000"/>
                </a:srgbClr>
              </a:gs>
              <a:gs pos="39999">
                <a:schemeClr val="bg1"/>
              </a:gs>
              <a:gs pos="70000">
                <a:schemeClr val="bg1">
                  <a:lumMod val="0"/>
                  <a:lumOff val="10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05004"/>
            <a:ext cx="4128108" cy="4402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79053" y="1867863"/>
            <a:ext cx="5329051" cy="1446550"/>
          </a:xfrm>
          <a:prstGeom prst="rect">
            <a:avLst/>
          </a:prstGeom>
          <a:noFill/>
          <a:effectLst>
            <a:glow>
              <a:schemeClr val="bg1"/>
            </a:glow>
            <a:softEdge rad="1016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r>
              <a:rPr lang="en-GB" sz="2400" b="1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THREE</a:t>
            </a:r>
            <a:r>
              <a:rPr lang="en-GB" sz="2400" i="1" dirty="0" smtClean="0">
                <a:latin typeface="Century Gothic" panose="020B0502020202020204" pitchFamily="34" charset="0"/>
              </a:rPr>
              <a:t> Parliamentary constituencies, each with an </a:t>
            </a:r>
            <a:r>
              <a:rPr lang="en-GB" sz="2400" b="1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MP</a:t>
            </a:r>
          </a:p>
          <a:p>
            <a:pPr marL="285750" indent="-285750">
              <a:buFont typeface="Arial" charset="0"/>
              <a:buChar char="•"/>
            </a:pPr>
            <a:endParaRPr lang="en-GB" sz="2400" dirty="0" smtClean="0"/>
          </a:p>
          <a:p>
            <a:pPr marL="285750" indent="-285750">
              <a:buFont typeface="Arial" charset="0"/>
              <a:buChar char="•"/>
            </a:pPr>
            <a:endParaRPr lang="en-GB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179052" y="3070701"/>
            <a:ext cx="4248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Theresa Villiers (Conservative) </a:t>
            </a:r>
          </a:p>
          <a:p>
            <a:r>
              <a:rPr lang="en-GB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N. Ireland Secretary of State </a:t>
            </a:r>
            <a:endParaRPr lang="en-GB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1" name="Picture 4" descr="http://www.barnetconservatives.co.uk/sites/www.barnetconservatives.co.uk/files/_dsc007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000" contrast="3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484" y="2654564"/>
            <a:ext cx="876516" cy="1319698"/>
          </a:xfrm>
          <a:prstGeom prst="rect">
            <a:avLst/>
          </a:prstGeom>
          <a:noFill/>
          <a:effectLst>
            <a:glow>
              <a:schemeClr val="bg1"/>
            </a:glow>
            <a:softEdge rad="1016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40525" y="4365104"/>
            <a:ext cx="3783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rgbClr val="0070C0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GB" dirty="0"/>
              <a:t>Matthew </a:t>
            </a:r>
            <a:r>
              <a:rPr lang="en-GB" dirty="0" err="1"/>
              <a:t>Offord</a:t>
            </a:r>
            <a:r>
              <a:rPr lang="en-GB" dirty="0"/>
              <a:t> </a:t>
            </a:r>
            <a:r>
              <a:rPr lang="en-GB" dirty="0" smtClean="0"/>
              <a:t>(</a:t>
            </a:r>
            <a:r>
              <a:rPr lang="en-GB" dirty="0"/>
              <a:t>C</a:t>
            </a:r>
            <a:r>
              <a:rPr lang="en-GB" dirty="0" smtClean="0"/>
              <a:t>onservative) 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107504" y="5548589"/>
            <a:ext cx="3495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rgbClr val="0070C0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GB" dirty="0"/>
              <a:t>Mike Freer </a:t>
            </a:r>
            <a:r>
              <a:rPr lang="en-GB" dirty="0" smtClean="0"/>
              <a:t>(Conservative)</a:t>
            </a:r>
            <a:endParaRPr lang="en-GB" dirty="0"/>
          </a:p>
        </p:txBody>
      </p:sp>
      <p:pic>
        <p:nvPicPr>
          <p:cNvPr id="1028" name="Picture 4" descr="http://www.jewishnews.co.uk/wp-content/uploads/2015/03/Mike-Freer-300x26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293074"/>
            <a:ext cx="1080120" cy="943305"/>
          </a:xfrm>
          <a:prstGeom prst="rect">
            <a:avLst/>
          </a:prstGeom>
          <a:noFill/>
          <a:effectLst>
            <a:glow>
              <a:schemeClr val="bg1"/>
            </a:glow>
            <a:softEdge rad="1016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19000" contrast="2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153" y="3974262"/>
            <a:ext cx="1005753" cy="1257190"/>
          </a:xfrm>
          <a:prstGeom prst="rect">
            <a:avLst/>
          </a:prstGeom>
          <a:noFill/>
          <a:effectLst>
            <a:glow>
              <a:schemeClr val="bg1"/>
            </a:glow>
            <a:softEdge rad="1016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8" name="Straight Arrow Connector 17"/>
          <p:cNvCxnSpPr/>
          <p:nvPr/>
        </p:nvCxnSpPr>
        <p:spPr>
          <a:xfrm flipV="1">
            <a:off x="4537906" y="2654564"/>
            <a:ext cx="1258230" cy="270380"/>
          </a:xfrm>
          <a:prstGeom prst="straightConnector1">
            <a:avLst/>
          </a:prstGeom>
          <a:ln w="31750" cap="sq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4572000" y="4414580"/>
            <a:ext cx="936104" cy="270380"/>
          </a:xfrm>
          <a:prstGeom prst="straightConnector1">
            <a:avLst/>
          </a:prstGeom>
          <a:ln w="31750" cap="sq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4724400" y="5725218"/>
            <a:ext cx="1863824" cy="342983"/>
          </a:xfrm>
          <a:prstGeom prst="straightConnector1">
            <a:avLst/>
          </a:prstGeom>
          <a:ln w="31750" cap="sq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372200" y="2654564"/>
            <a:ext cx="2100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CHIPPING</a:t>
            </a:r>
            <a:r>
              <a:rPr lang="en-GB" dirty="0" smtClean="0"/>
              <a:t> </a:t>
            </a:r>
            <a:r>
              <a:rPr lang="en-GB" sz="1400" dirty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BARNET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23818" y="3604930"/>
            <a:ext cx="1524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GB" dirty="0"/>
              <a:t>HENDON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935986" y="4418528"/>
            <a:ext cx="15244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FINCHLEY &amp; GOLDERS</a:t>
            </a:r>
          </a:p>
          <a:p>
            <a:r>
              <a:rPr lang="en-GB" sz="1400" dirty="0" smtClean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GREEN</a:t>
            </a:r>
            <a:endParaRPr lang="en-GB" sz="1400" dirty="0">
              <a:solidFill>
                <a:schemeClr val="accent4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291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4" grpId="0"/>
      <p:bldP spid="21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620688"/>
            <a:ext cx="6840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Councillors</a:t>
            </a:r>
            <a:endParaRPr lang="en-GB" sz="4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51520" y="1628800"/>
            <a:ext cx="8568952" cy="0"/>
          </a:xfrm>
          <a:prstGeom prst="line">
            <a:avLst/>
          </a:prstGeom>
          <a:ln w="1270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0" y="5733256"/>
            <a:ext cx="9144000" cy="1124744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39999">
                <a:schemeClr val="bg1"/>
              </a:gs>
              <a:gs pos="70000">
                <a:schemeClr val="bg1">
                  <a:lumMod val="0"/>
                  <a:lumOff val="10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51520" y="2060848"/>
            <a:ext cx="85689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GB" sz="20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Local </a:t>
            </a:r>
            <a:r>
              <a:rPr lang="en-GB" sz="2000" dirty="0">
                <a:solidFill>
                  <a:srgbClr val="0070C0"/>
                </a:solidFill>
                <a:latin typeface="Century Gothic" panose="020B0502020202020204" pitchFamily="34" charset="0"/>
              </a:rPr>
              <a:t>Councillors are elected by the community to decide how the council should carry out its various </a:t>
            </a:r>
            <a:r>
              <a:rPr lang="en-GB" sz="20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activities</a:t>
            </a:r>
          </a:p>
          <a:p>
            <a:endParaRPr lang="en-GB" sz="20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GB" sz="20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They </a:t>
            </a:r>
            <a:r>
              <a:rPr lang="en-GB" sz="2000" dirty="0">
                <a:solidFill>
                  <a:srgbClr val="0070C0"/>
                </a:solidFill>
                <a:latin typeface="Century Gothic" panose="020B0502020202020204" pitchFamily="34" charset="0"/>
              </a:rPr>
              <a:t>represent public interest as well as individuals living within their area, or ‘ward</a:t>
            </a:r>
            <a:r>
              <a:rPr lang="en-GB" sz="20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’</a:t>
            </a:r>
          </a:p>
          <a:p>
            <a:endParaRPr lang="en-GB" sz="2000" dirty="0" smtClean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GB" sz="20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Elected </a:t>
            </a:r>
            <a:r>
              <a:rPr lang="en-GB" sz="2000" dirty="0">
                <a:solidFill>
                  <a:srgbClr val="0070C0"/>
                </a:solidFill>
                <a:latin typeface="Century Gothic" panose="020B0502020202020204" pitchFamily="34" charset="0"/>
              </a:rPr>
              <a:t>for a term at local </a:t>
            </a:r>
            <a:r>
              <a:rPr lang="en-GB" sz="20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elections</a:t>
            </a:r>
          </a:p>
          <a:p>
            <a:pPr marL="342900" indent="-342900">
              <a:buFontTx/>
              <a:buChar char="-"/>
            </a:pPr>
            <a:endParaRPr lang="en-GB" sz="2000" dirty="0" smtClean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GB" sz="20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They are one step beneath MPs</a:t>
            </a:r>
            <a:endParaRPr lang="en-GB" sz="20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841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620688"/>
            <a:ext cx="6840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Councillors</a:t>
            </a:r>
            <a:endParaRPr lang="en-GB" sz="4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51520" y="1628800"/>
            <a:ext cx="8568952" cy="0"/>
          </a:xfrm>
          <a:prstGeom prst="line">
            <a:avLst/>
          </a:prstGeom>
          <a:ln w="1270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0" y="5733256"/>
            <a:ext cx="9144000" cy="1124744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39999">
                <a:schemeClr val="bg1"/>
              </a:gs>
              <a:gs pos="70000">
                <a:schemeClr val="bg1">
                  <a:lumMod val="0"/>
                  <a:lumOff val="10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28387" y="1872020"/>
            <a:ext cx="856895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Local </a:t>
            </a:r>
            <a:r>
              <a:rPr lang="en-GB" sz="2000" dirty="0">
                <a:solidFill>
                  <a:srgbClr val="0070C0"/>
                </a:solidFill>
                <a:latin typeface="Century Gothic" panose="020B0502020202020204" pitchFamily="34" charset="0"/>
              </a:rPr>
              <a:t>Councillors act:  as a Member of the Council, as a representative for residents of their ward and also represent a political party especially during elections.</a:t>
            </a:r>
          </a:p>
          <a:p>
            <a:pPr lvl="0"/>
            <a:endParaRPr lang="en-GB" sz="20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Member of the Council</a:t>
            </a:r>
            <a:r>
              <a:rPr lang="en-GB" sz="2000" dirty="0">
                <a:solidFill>
                  <a:srgbClr val="0070C0"/>
                </a:solidFill>
                <a:latin typeface="Century Gothic" panose="020B0502020202020204" pitchFamily="34" charset="0"/>
              </a:rPr>
              <a:t>: Councillors act as a member of the council by being council and committee members and participating in the decision making process of the council and their committees.</a:t>
            </a:r>
          </a:p>
          <a:p>
            <a:pPr lvl="0"/>
            <a:endParaRPr lang="en-GB" sz="20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Representatives for residents of their ward:</a:t>
            </a:r>
            <a:r>
              <a:rPr lang="en-GB" sz="2000" dirty="0">
                <a:solidFill>
                  <a:srgbClr val="0070C0"/>
                </a:solidFill>
                <a:latin typeface="Century Gothic" panose="020B0502020202020204" pitchFamily="34" charset="0"/>
              </a:rPr>
              <a:t> Each councillor is a representative of a ward in Barnet, representing the interests of their local community in that ward. </a:t>
            </a:r>
          </a:p>
          <a:p>
            <a:pPr lvl="0"/>
            <a:endParaRPr lang="en-GB" sz="20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Represent a political party</a:t>
            </a:r>
            <a:r>
              <a:rPr lang="en-GB" sz="2000" dirty="0">
                <a:solidFill>
                  <a:srgbClr val="0070C0"/>
                </a:solidFill>
                <a:latin typeface="Century Gothic" panose="020B0502020202020204" pitchFamily="34" charset="0"/>
              </a:rPr>
              <a:t>: councillors need to balance the needs of their local area together with the needs of the political party they belong to.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171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620688"/>
            <a:ext cx="6840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Councillors and wards</a:t>
            </a:r>
            <a:endParaRPr lang="en-GB" sz="4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51520" y="1628800"/>
            <a:ext cx="8568952" cy="0"/>
          </a:xfrm>
          <a:prstGeom prst="line">
            <a:avLst/>
          </a:prstGeom>
          <a:ln w="1270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0" y="5733256"/>
            <a:ext cx="9144000" cy="11247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39999">
                <a:schemeClr val="bg1"/>
              </a:gs>
              <a:gs pos="70000">
                <a:schemeClr val="bg1">
                  <a:lumMod val="0"/>
                  <a:lumOff val="10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714500"/>
            <a:ext cx="4263494" cy="452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1520" y="2060848"/>
            <a:ext cx="316835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sz="2000" dirty="0" smtClean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3 councillors per ward</a:t>
            </a:r>
          </a:p>
          <a:p>
            <a:pPr marL="285750" indent="-285750">
              <a:buFont typeface="Arial" charset="0"/>
              <a:buChar char="•"/>
            </a:pPr>
            <a:endParaRPr lang="en-GB" sz="2000" dirty="0" smtClean="0">
              <a:solidFill>
                <a:schemeClr val="accent4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 smtClean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21 wards (therefore 63 councillors)</a:t>
            </a:r>
          </a:p>
          <a:p>
            <a:pPr marL="285750" indent="-285750">
              <a:buFont typeface="Arial" charset="0"/>
              <a:buChar char="•"/>
            </a:pPr>
            <a:endParaRPr lang="en-GB" sz="2000" dirty="0">
              <a:solidFill>
                <a:schemeClr val="accent4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 smtClean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Divided by constituency</a:t>
            </a:r>
          </a:p>
          <a:p>
            <a:pPr marL="285750" indent="-285750">
              <a:buFont typeface="Arial" charset="0"/>
              <a:buChar char="•"/>
            </a:pPr>
            <a:endParaRPr lang="en-GB" sz="2000" dirty="0" smtClean="0">
              <a:solidFill>
                <a:schemeClr val="accent4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 smtClean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32 Conservatives, 30 Labour and 1 Liberal Democrat</a:t>
            </a:r>
          </a:p>
          <a:p>
            <a:pPr marL="285750" indent="-285750">
              <a:buFont typeface="Arial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5941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2" y="2564904"/>
            <a:ext cx="76328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So what do those numbers mean…?</a:t>
            </a:r>
            <a:endParaRPr lang="en-GB" sz="4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733256"/>
            <a:ext cx="9144000" cy="1124744"/>
          </a:xfrm>
          <a:prstGeom prst="rect">
            <a:avLst/>
          </a:prstGeom>
          <a:gradFill flip="none" rotWithShape="1">
            <a:gsLst>
              <a:gs pos="0">
                <a:srgbClr val="FFC000">
                  <a:lumMod val="58000"/>
                  <a:lumOff val="42000"/>
                </a:srgbClr>
              </a:gs>
              <a:gs pos="39999">
                <a:schemeClr val="bg1"/>
              </a:gs>
              <a:gs pos="70000">
                <a:schemeClr val="bg1">
                  <a:lumMod val="0"/>
                  <a:lumOff val="10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31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8208912" cy="656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82966">
            <a:off x="526517" y="1861016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82966">
            <a:off x="864722" y="1686760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82966">
            <a:off x="1211805" y="1517360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82966">
            <a:off x="851765" y="2437082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82966">
            <a:off x="1189970" y="2262826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82966">
            <a:off x="1537053" y="2093426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82966">
            <a:off x="1101206" y="3021521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82966">
            <a:off x="1439411" y="2847265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82966">
            <a:off x="1786494" y="2677865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82966">
            <a:off x="1116758" y="3692831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82966">
            <a:off x="1468526" y="3522876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82966">
            <a:off x="1786494" y="3343575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82966">
            <a:off x="2077571" y="3198929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82966">
            <a:off x="791510" y="3872384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933" y="1177719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973" y="1172410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013" y="1177718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4053" y="1172409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847" y="1894279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887" y="1888970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927" y="1894278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3967" y="1888969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4395" y="2506743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35" y="2501434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4475" y="2506742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515" y="2501433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690" y="3054785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5730" y="3049476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5770" y="3054784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5810" y="3049475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6058" y="4496255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5058" y="4496255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4439" y="1177717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995" y="1177719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825" y="1177717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6381" y="1177719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053" y="1884189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883" y="1884187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439" y="1884189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165" y="2518738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995" y="2518736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551" y="2518738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453" y="3068962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4283" y="3068960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839" y="3068962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67558">
            <a:off x="7241011" y="1542916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67558">
            <a:off x="7601052" y="1716506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67558">
            <a:off x="7961091" y="1888969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67558">
            <a:off x="6889202" y="2127534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67558">
            <a:off x="7249243" y="2301124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67558">
            <a:off x="7609282" y="2473587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67558">
            <a:off x="7961089" y="2647984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67558">
            <a:off x="6529164" y="2658815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67558">
            <a:off x="6889205" y="2832405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67558">
            <a:off x="7249244" y="3004868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67558">
            <a:off x="7601051" y="3179265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67558">
            <a:off x="7961091" y="3377814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67558">
            <a:off x="6226747" y="3226642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67558">
            <a:off x="6586788" y="3400232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67558">
            <a:off x="6946827" y="3572695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67558">
            <a:off x="7298634" y="3747092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67558">
            <a:off x="7619817" y="3927247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2" descr="http://mytone.biz/capitalplex/assets/items/pers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4170" y="1915966"/>
            <a:ext cx="691883" cy="4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 rot="1668804">
            <a:off x="6444776" y="4348076"/>
            <a:ext cx="168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anose="020B0502020202020204" pitchFamily="34" charset="0"/>
              </a:rPr>
              <a:t>LABOUR (30)</a:t>
            </a:r>
            <a:endParaRPr lang="en-GB" dirty="0">
              <a:latin typeface="Century Gothic" panose="020B0502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 rot="19988399">
            <a:off x="907415" y="4180737"/>
            <a:ext cx="2450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anose="020B0502020202020204" pitchFamily="34" charset="0"/>
              </a:rPr>
              <a:t>CONSERVATIVE (32)</a:t>
            </a:r>
            <a:endParaRPr lang="en-GB" dirty="0">
              <a:latin typeface="Century Gothic" panose="020B050202020202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128668" y="3934668"/>
            <a:ext cx="1490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anose="020B0502020202020204" pitchFamily="34" charset="0"/>
              </a:rPr>
              <a:t>LIB DEM (1)</a:t>
            </a:r>
            <a:endParaRPr lang="en-GB" dirty="0">
              <a:latin typeface="Century Gothic" panose="020B0502020202020204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770111" y="2447458"/>
            <a:ext cx="0" cy="14135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575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5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5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25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75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25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75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25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75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25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50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75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25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5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75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700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250"/>
                            </p:stCondLst>
                            <p:childTnLst>
                              <p:par>
                                <p:cTn id="95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7500"/>
                            </p:stCondLst>
                            <p:childTnLst>
                              <p:par>
                                <p:cTn id="98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775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80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250"/>
                            </p:stCondLst>
                            <p:childTnLst>
                              <p:par>
                                <p:cTn id="109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85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8750"/>
                            </p:stCondLst>
                            <p:childTnLst>
                              <p:par>
                                <p:cTn id="115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9000"/>
                            </p:stCondLst>
                            <p:childTnLst>
                              <p:par>
                                <p:cTn id="118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9250"/>
                            </p:stCondLst>
                            <p:childTnLst>
                              <p:par>
                                <p:cTn id="121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9500"/>
                            </p:stCondLst>
                            <p:childTnLst>
                              <p:par>
                                <p:cTn id="124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9750"/>
                            </p:stCondLst>
                            <p:childTnLst>
                              <p:par>
                                <p:cTn id="127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0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250"/>
                            </p:stCondLst>
                            <p:childTnLst>
                              <p:par>
                                <p:cTn id="133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6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0750"/>
                            </p:stCondLst>
                            <p:childTnLst>
                              <p:par>
                                <p:cTn id="139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42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1250"/>
                            </p:stCondLst>
                            <p:childTnLst>
                              <p:par>
                                <p:cTn id="145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1500"/>
                            </p:stCondLst>
                            <p:childTnLst>
                              <p:par>
                                <p:cTn id="148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1750"/>
                            </p:stCondLst>
                            <p:childTnLst>
                              <p:par>
                                <p:cTn id="151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4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2250"/>
                            </p:stCondLst>
                            <p:childTnLst>
                              <p:par>
                                <p:cTn id="157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2500"/>
                            </p:stCondLst>
                            <p:childTnLst>
                              <p:par>
                                <p:cTn id="160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2750"/>
                            </p:stCondLst>
                            <p:childTnLst>
                              <p:par>
                                <p:cTn id="163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3000"/>
                            </p:stCondLst>
                            <p:childTnLst>
                              <p:par>
                                <p:cTn id="166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3250"/>
                            </p:stCondLst>
                            <p:childTnLst>
                              <p:par>
                                <p:cTn id="169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3500"/>
                            </p:stCondLst>
                            <p:childTnLst>
                              <p:par>
                                <p:cTn id="172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3750"/>
                            </p:stCondLst>
                            <p:childTnLst>
                              <p:par>
                                <p:cTn id="175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8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4250"/>
                            </p:stCondLst>
                            <p:childTnLst>
                              <p:par>
                                <p:cTn id="181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4500"/>
                            </p:stCondLst>
                            <p:childTnLst>
                              <p:par>
                                <p:cTn id="184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14750"/>
                            </p:stCondLst>
                            <p:childTnLst>
                              <p:par>
                                <p:cTn id="187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15000"/>
                            </p:stCondLst>
                            <p:childTnLst>
                              <p:par>
                                <p:cTn id="190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7" grpId="0"/>
      <p:bldP spid="7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620688"/>
            <a:ext cx="9145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Overview – the Committee System</a:t>
            </a:r>
            <a:endParaRPr lang="en-GB" sz="4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51520" y="1628800"/>
            <a:ext cx="8568952" cy="0"/>
          </a:xfrm>
          <a:prstGeom prst="line">
            <a:avLst/>
          </a:prstGeom>
          <a:ln w="1270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0" y="5733256"/>
            <a:ext cx="9144000" cy="1124744"/>
          </a:xfrm>
          <a:prstGeom prst="rect">
            <a:avLst/>
          </a:prstGeom>
          <a:gradFill flip="none" rotWithShape="1">
            <a:gsLst>
              <a:gs pos="0">
                <a:srgbClr val="FFC000">
                  <a:lumMod val="58000"/>
                  <a:lumOff val="42000"/>
                </a:srgbClr>
              </a:gs>
              <a:gs pos="39999">
                <a:schemeClr val="bg1"/>
              </a:gs>
              <a:gs pos="70000">
                <a:schemeClr val="bg1">
                  <a:lumMod val="0"/>
                  <a:lumOff val="10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51520" y="2060848"/>
            <a:ext cx="856895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0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Barnet </a:t>
            </a:r>
            <a:r>
              <a:rPr lang="en-GB" sz="2000" dirty="0">
                <a:solidFill>
                  <a:srgbClr val="0070C0"/>
                </a:solidFill>
                <a:latin typeface="Century Gothic" panose="020B0502020202020204" pitchFamily="34" charset="0"/>
              </a:rPr>
              <a:t>operates a Commissioning Council organisational model which means that services are delivered through a range of ‘Delivery Units’ (or services) and partnership arrangements. Services may be delivered by the public sector, private sector, voluntary sector or a combination. </a:t>
            </a:r>
          </a:p>
          <a:p>
            <a:pPr algn="just"/>
            <a:endParaRPr lang="en-GB" sz="20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GB" sz="2000" dirty="0">
                <a:solidFill>
                  <a:srgbClr val="0070C0"/>
                </a:solidFill>
                <a:latin typeface="Century Gothic" panose="020B0502020202020204" pitchFamily="34" charset="0"/>
              </a:rPr>
              <a:t>As of June 2014 the council changed from an executive model to a Committee system of governance whereby decisions are taken by politically proportionate committees. Political proportionality means that the number of Councillors per Committee reflects the fact that the Administration has a majority of one. </a:t>
            </a:r>
          </a:p>
          <a:p>
            <a:pPr marL="285750" indent="-285750">
              <a:buFontTx/>
              <a:buChar char="-"/>
            </a:pPr>
            <a:endParaRPr lang="en-GB" sz="20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285750" indent="-285750"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129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369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</dc:creator>
  <cp:lastModifiedBy>Ed</cp:lastModifiedBy>
  <cp:revision>36</cp:revision>
  <dcterms:created xsi:type="dcterms:W3CDTF">2016-02-09T12:03:56Z</dcterms:created>
  <dcterms:modified xsi:type="dcterms:W3CDTF">2016-09-09T15:02:51Z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-1879850156</vt:i4>
  </property>
  <property fmtid="{D5CDD505-2E9C-101B-9397-08002B2CF9AE}" pid="3" name="_NewReviewCycle">
    <vt:lpwstr/>
  </property>
  <property fmtid="{D5CDD505-2E9C-101B-9397-08002B2CF9AE}" pid="4" name="_EmailSubject">
    <vt:lpwstr>Local politics presentation</vt:lpwstr>
  </property>
  <property fmtid="{D5CDD505-2E9C-101B-9397-08002B2CF9AE}" pid="5" name="_AuthorEmail">
    <vt:lpwstr>Edward.Gilbert@Barnet.gov.uk</vt:lpwstr>
  </property>
  <property fmtid="{D5CDD505-2E9C-101B-9397-08002B2CF9AE}" pid="6" name="_AuthorEmailDisplayName">
    <vt:lpwstr>Gilbert, Edward</vt:lpwstr>
  </property>
  <property fmtid="{D5CDD505-2E9C-101B-9397-08002B2CF9AE}" pid="7" name="_PreviousAdHocReviewCycleID">
    <vt:i4>-2129622750</vt:i4>
  </property>
</Properties>
</file>