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73" r:id="rId6"/>
    <p:sldId id="263" r:id="rId7"/>
    <p:sldId id="260" r:id="rId8"/>
    <p:sldId id="264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A10FC7-8616-4AF4-A1AF-A5EBD1BDE846}">
          <p14:sldIdLst>
            <p14:sldId id="265"/>
          </p14:sldIdLst>
        </p14:section>
        <p14:section name="Introduction" id="{AE135926-E0D4-4466-BD29-F61BE0F33705}">
          <p14:sldIdLst/>
        </p14:section>
        <p14:section name="Local Politics - MPs and Councillors" id="{24A0BEC8-C628-4D7A-A587-9731493092EF}">
          <p14:sldIdLst>
            <p14:sldId id="257"/>
            <p14:sldId id="258"/>
            <p14:sldId id="259"/>
            <p14:sldId id="273"/>
            <p14:sldId id="263"/>
            <p14:sldId id="260"/>
            <p14:sldId id="264"/>
          </p14:sldIdLst>
        </p14:section>
        <p14:section name="Overview of the Committee System" id="{A31E3D06-AD0C-4763-A0EF-71A789CBC821}">
          <p14:sldIdLst>
            <p14:sldId id="268"/>
          </p14:sldIdLst>
        </p14:section>
        <p14:section name="Untitled Section" id="{D850EEC3-81D6-4AAD-B2F3-15604745C051}">
          <p14:sldIdLst/>
        </p14:section>
        <p14:section name="Intranet Guidance" id="{345163A4-A6E6-4DC9-A645-576A28116085}">
          <p14:sldIdLst/>
        </p14:section>
        <p14:section name="Questions" id="{8EEFF480-B7E8-4462-B2EF-990F9635DC23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pport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A2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>
        <p:scale>
          <a:sx n="70" d="100"/>
          <a:sy n="7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6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79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90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24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54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96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95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40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43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E211-0797-4F7E-87B1-27EF1C313206}" type="datetimeFigureOut">
              <a:rPr lang="en-GB" smtClean="0"/>
              <a:t>09/09/16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9947C-34FB-4C05-B77F-488A1B836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0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3275856" y="3212976"/>
            <a:ext cx="5868144" cy="0"/>
          </a:xfrm>
          <a:prstGeom prst="line">
            <a:avLst/>
          </a:prstGeom>
          <a:ln w="19050">
            <a:solidFill>
              <a:srgbClr val="00A6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03848" y="1799606"/>
            <a:ext cx="5688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London Borough of Barnet – local politics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437112"/>
            <a:ext cx="9144000" cy="2420888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58000"/>
                  <a:lumOff val="42000"/>
                </a:srgbClr>
              </a:gs>
              <a:gs pos="39999">
                <a:schemeClr val="bg1"/>
              </a:gs>
              <a:gs pos="70000">
                <a:schemeClr val="bg1">
                  <a:lumMod val="0"/>
                  <a:lumOff val="10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548680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Local Politics -  </a:t>
            </a:r>
          </a:p>
          <a:p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This is Barnet</a:t>
            </a:r>
            <a:endParaRPr lang="en-GB" sz="32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520" y="1628800"/>
            <a:ext cx="8568952" cy="0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chemeClr val="bg1"/>
              </a:gs>
              <a:gs pos="70000">
                <a:schemeClr val="bg1">
                  <a:lumMod val="0"/>
                  <a:lumOff val="10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http://www.adoptlondon.com/uploads/images/boroughMaps/LondonBarn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30" y="1772815"/>
            <a:ext cx="5675397" cy="438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62068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This is how it’s broken up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520" y="1628800"/>
            <a:ext cx="8568952" cy="0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gradFill flip="none" rotWithShape="1">
            <a:gsLst>
              <a:gs pos="0">
                <a:srgbClr val="0070C0">
                  <a:lumMod val="52000"/>
                  <a:lumOff val="48000"/>
                </a:srgbClr>
              </a:gs>
              <a:gs pos="39999">
                <a:schemeClr val="bg1"/>
              </a:gs>
              <a:gs pos="70000">
                <a:schemeClr val="bg1">
                  <a:lumMod val="0"/>
                  <a:lumOff val="10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5004"/>
            <a:ext cx="4128108" cy="440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053" y="1867863"/>
            <a:ext cx="5329051" cy="1446550"/>
          </a:xfrm>
          <a:prstGeom prst="rect">
            <a:avLst/>
          </a:prstGeom>
          <a:noFill/>
          <a:effectLst>
            <a:glow>
              <a:schemeClr val="bg1"/>
            </a:glow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THREE</a:t>
            </a:r>
            <a:r>
              <a:rPr lang="en-GB" sz="2400" i="1" dirty="0" smtClean="0">
                <a:latin typeface="Century Gothic" panose="020B0502020202020204" pitchFamily="34" charset="0"/>
              </a:rPr>
              <a:t> Parliamentary constituencies, each with an </a:t>
            </a:r>
            <a:r>
              <a:rPr lang="en-GB" sz="2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MP</a:t>
            </a:r>
          </a:p>
          <a:p>
            <a:pPr marL="285750" indent="-285750">
              <a:buFont typeface="Arial" charset="0"/>
              <a:buChar char="•"/>
            </a:pPr>
            <a:endParaRPr lang="en-GB" sz="2400" dirty="0" smtClean="0"/>
          </a:p>
          <a:p>
            <a:pPr marL="285750" indent="-285750">
              <a:buFont typeface="Arial" charset="0"/>
              <a:buChar char="•"/>
            </a:pP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79052" y="3070701"/>
            <a:ext cx="424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Theresa Villiers (Conservative) </a:t>
            </a:r>
          </a:p>
          <a:p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N. Ireland Secretary of State </a:t>
            </a:r>
            <a:endParaRPr lang="en-GB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4" descr="http://www.barnetconservatives.co.uk/sites/www.barnetconservatives.co.uk/files/_dsc00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000" contras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484" y="2654564"/>
            <a:ext cx="876516" cy="1319698"/>
          </a:xfrm>
          <a:prstGeom prst="rect">
            <a:avLst/>
          </a:prstGeom>
          <a:noFill/>
          <a:effectLst>
            <a:glow>
              <a:schemeClr val="bg1"/>
            </a:glow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0525" y="4365104"/>
            <a:ext cx="3783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Matthew </a:t>
            </a:r>
            <a:r>
              <a:rPr lang="en-GB" dirty="0" err="1"/>
              <a:t>Offord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/>
              <a:t>C</a:t>
            </a:r>
            <a:r>
              <a:rPr lang="en-GB" dirty="0" smtClean="0"/>
              <a:t>onservative)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5548589"/>
            <a:ext cx="349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Mike Freer </a:t>
            </a:r>
            <a:r>
              <a:rPr lang="en-GB" dirty="0" smtClean="0"/>
              <a:t>(Conservative)</a:t>
            </a:r>
            <a:endParaRPr lang="en-GB" dirty="0"/>
          </a:p>
        </p:txBody>
      </p:sp>
      <p:pic>
        <p:nvPicPr>
          <p:cNvPr id="1028" name="Picture 4" descr="http://www.jewishnews.co.uk/wp-content/uploads/2015/03/Mike-Freer-300x26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293074"/>
            <a:ext cx="1080120" cy="943305"/>
          </a:xfrm>
          <a:prstGeom prst="rect">
            <a:avLst/>
          </a:prstGeom>
          <a:noFill/>
          <a:effectLst>
            <a:glow>
              <a:schemeClr val="bg1"/>
            </a:glow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9000" contras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53" y="3974262"/>
            <a:ext cx="1005753" cy="1257190"/>
          </a:xfrm>
          <a:prstGeom prst="rect">
            <a:avLst/>
          </a:prstGeom>
          <a:noFill/>
          <a:effectLst>
            <a:glow>
              <a:schemeClr val="bg1"/>
            </a:glow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 flipV="1">
            <a:off x="4537906" y="2654564"/>
            <a:ext cx="1258230" cy="270380"/>
          </a:xfrm>
          <a:prstGeom prst="straightConnector1">
            <a:avLst/>
          </a:prstGeom>
          <a:ln w="31750" cap="sq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572000" y="4414580"/>
            <a:ext cx="936104" cy="270380"/>
          </a:xfrm>
          <a:prstGeom prst="straightConnector1">
            <a:avLst/>
          </a:prstGeom>
          <a:ln w="31750" cap="sq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724400" y="5725218"/>
            <a:ext cx="1863824" cy="342983"/>
          </a:xfrm>
          <a:prstGeom prst="straightConnector1">
            <a:avLst/>
          </a:prstGeom>
          <a:ln w="31750" cap="sq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72200" y="2654564"/>
            <a:ext cx="210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CHIPPING</a:t>
            </a:r>
            <a:r>
              <a:rPr lang="en-GB" dirty="0" smtClean="0"/>
              <a:t> </a:t>
            </a:r>
            <a:r>
              <a:rPr lang="en-GB" sz="14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BARNET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23818" y="3604930"/>
            <a:ext cx="152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HENDON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5986" y="4418528"/>
            <a:ext cx="1524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FINCHLEY &amp; GOLDERS</a:t>
            </a:r>
          </a:p>
          <a:p>
            <a:r>
              <a:rPr lang="en-GB" sz="1400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GREEN</a:t>
            </a:r>
            <a:endParaRPr lang="en-GB" sz="1400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2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21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62068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Councillors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520" y="1628800"/>
            <a:ext cx="8568952" cy="0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39999">
                <a:schemeClr val="bg1"/>
              </a:gs>
              <a:gs pos="70000">
                <a:schemeClr val="bg1">
                  <a:lumMod val="0"/>
                  <a:lumOff val="10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51520" y="2060848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Local </a:t>
            </a:r>
            <a:r>
              <a:rPr lang="en-GB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Councillors are elected by the community to decide how the council should carry out its various </a:t>
            </a:r>
            <a:r>
              <a:rPr lang="en-GB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activities</a:t>
            </a:r>
          </a:p>
          <a:p>
            <a:endParaRPr lang="en-GB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They </a:t>
            </a:r>
            <a:r>
              <a:rPr lang="en-GB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represent public interest as well as individuals living within their area, or ‘ward</a:t>
            </a:r>
            <a:r>
              <a:rPr lang="en-GB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’</a:t>
            </a:r>
          </a:p>
          <a:p>
            <a:endParaRPr lang="en-GB" sz="20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Elected </a:t>
            </a:r>
            <a:r>
              <a:rPr lang="en-GB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for a term at local </a:t>
            </a:r>
            <a:r>
              <a:rPr lang="en-GB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elections</a:t>
            </a:r>
          </a:p>
          <a:p>
            <a:pPr marL="342900" indent="-342900">
              <a:buFontTx/>
              <a:buChar char="-"/>
            </a:pPr>
            <a:endParaRPr lang="en-GB" sz="20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They are one step beneath MPs</a:t>
            </a:r>
            <a:endParaRPr lang="en-GB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4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62068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Councillors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520" y="1628800"/>
            <a:ext cx="8568952" cy="0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39999">
                <a:schemeClr val="bg1"/>
              </a:gs>
              <a:gs pos="70000">
                <a:schemeClr val="bg1">
                  <a:lumMod val="0"/>
                  <a:lumOff val="10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8387" y="1872020"/>
            <a:ext cx="8568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Local </a:t>
            </a:r>
            <a:r>
              <a:rPr lang="en-GB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Councillors act:  as a Member of the Council, as a representative for residents of their ward and also represent a political party especially during elections.</a:t>
            </a:r>
          </a:p>
          <a:p>
            <a:pPr lvl="0"/>
            <a:endParaRPr lang="en-GB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Member of the Council</a:t>
            </a:r>
            <a:r>
              <a:rPr lang="en-GB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: Councillors act as a member of the council by being council and committee members and participating in the decision making process of the council and their committees.</a:t>
            </a:r>
          </a:p>
          <a:p>
            <a:pPr lvl="0"/>
            <a:endParaRPr lang="en-GB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Representatives for residents of their ward:</a:t>
            </a:r>
            <a:r>
              <a:rPr lang="en-GB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 Each councillor is a representative of a ward in Barnet, representing the interests of their local community in that ward. </a:t>
            </a:r>
          </a:p>
          <a:p>
            <a:pPr lvl="0"/>
            <a:endParaRPr lang="en-GB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Represent a political party</a:t>
            </a:r>
            <a:r>
              <a:rPr lang="en-GB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: councillors need to balance the needs of their local area together with the needs of the political party they belong to.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71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62068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Councillors and wards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520" y="1628800"/>
            <a:ext cx="8568952" cy="0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9999">
                <a:schemeClr val="bg1"/>
              </a:gs>
              <a:gs pos="70000">
                <a:schemeClr val="bg1">
                  <a:lumMod val="0"/>
                  <a:lumOff val="10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14500"/>
            <a:ext cx="4263494" cy="452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060848"/>
            <a:ext cx="31683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3 councillors per ward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21 wards (therefore 63 councillors)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Divided by constituency</a:t>
            </a:r>
          </a:p>
          <a:p>
            <a:pPr marL="285750" indent="-285750">
              <a:buFont typeface="Arial" charset="0"/>
              <a:buChar char="•"/>
            </a:pPr>
            <a:endParaRPr lang="en-GB" sz="2000" dirty="0" smtClean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32 Conservatives, 30 Labour and 1 Liberal Democrat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94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2564904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 what do those numbers mean…?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58000"/>
                  <a:lumOff val="42000"/>
                </a:srgbClr>
              </a:gs>
              <a:gs pos="39999">
                <a:schemeClr val="bg1"/>
              </a:gs>
              <a:gs pos="70000">
                <a:schemeClr val="bg1">
                  <a:lumMod val="0"/>
                  <a:lumOff val="10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3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208912" cy="65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526517" y="1861016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864722" y="1686760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1211805" y="1517360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851765" y="2437082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1189970" y="2262826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1537053" y="2093426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1101206" y="3021521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1439411" y="284726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1786494" y="267786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1116758" y="3692831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1468526" y="3522876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1786494" y="334357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2077571" y="319892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2966">
            <a:off x="791510" y="3872384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933" y="117771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973" y="1172410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013" y="1177718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053" y="117240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847" y="189427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887" y="1888970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927" y="1894278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967" y="188896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395" y="2506743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35" y="2501434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475" y="2506742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515" y="2501433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690" y="305478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730" y="3049476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770" y="3054784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810" y="304947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058" y="449625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058" y="449625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439" y="1177717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995" y="117771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825" y="1177717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81" y="117771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053" y="188418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883" y="1884187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439" y="188418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165" y="2518738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995" y="2518736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551" y="2518738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453" y="3068962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283" y="3068960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839" y="3068962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241011" y="1542916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601052" y="1716506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961091" y="1888969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6889202" y="2127534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249243" y="2301124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609282" y="2473587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961089" y="2647984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6529164" y="265881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6889205" y="283240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249244" y="3004868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601051" y="317926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961091" y="3377814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6226747" y="3226642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6586788" y="3400232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6946827" y="3572695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298634" y="3747092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7558">
            <a:off x="7619817" y="3927247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http://mytone.biz/capitalplex/assets/items/pers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170" y="1915966"/>
            <a:ext cx="691883" cy="49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668804">
            <a:off x="6444776" y="4348076"/>
            <a:ext cx="168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LABOUR (30)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19988399">
            <a:off x="907415" y="4180737"/>
            <a:ext cx="245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CONSERVATIVE (32)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28668" y="3934668"/>
            <a:ext cx="149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LIB DEM (1)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770111" y="2447458"/>
            <a:ext cx="0" cy="1413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5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25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75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25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75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25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75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25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75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25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75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25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5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75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25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75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175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25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275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325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75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425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4750"/>
                            </p:stCondLst>
                            <p:childTnLst>
                              <p:par>
                                <p:cTn id="18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620688"/>
            <a:ext cx="9145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Overview – the Committee System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520" y="1628800"/>
            <a:ext cx="8568952" cy="0"/>
          </a:xfrm>
          <a:prstGeom prst="line">
            <a:avLst/>
          </a:prstGeom>
          <a:ln w="1270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58000"/>
                  <a:lumOff val="42000"/>
                </a:srgbClr>
              </a:gs>
              <a:gs pos="39999">
                <a:schemeClr val="bg1"/>
              </a:gs>
              <a:gs pos="70000">
                <a:schemeClr val="bg1">
                  <a:lumMod val="0"/>
                  <a:lumOff val="10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51520" y="2060848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Barnet </a:t>
            </a:r>
            <a:r>
              <a:rPr lang="en-GB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operates a Commissioning Council organisational model which means that services are delivered through a range of ‘Delivery Units’ (or services) and partnership arrangements. Services may be delivered by the public sector, private sector, voluntary sector or a combination. </a:t>
            </a:r>
          </a:p>
          <a:p>
            <a:pPr algn="just"/>
            <a:endParaRPr lang="en-GB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GB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As of June 2014 the council changed from an executive model to a Committee system of governance whereby decisions are taken by politically proportionate committees. Political proportionality means that the number of Councillors per Committee reflects the fact that the Administration has a majority of one. </a:t>
            </a:r>
          </a:p>
          <a:p>
            <a:pPr marL="285750" indent="-285750">
              <a:buFontTx/>
              <a:buChar char="-"/>
            </a:pPr>
            <a:endParaRPr lang="en-GB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29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369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</dc:creator>
  <cp:lastModifiedBy>Ed</cp:lastModifiedBy>
  <cp:revision>36</cp:revision>
  <dcterms:created xsi:type="dcterms:W3CDTF">2016-02-09T12:03:56Z</dcterms:created>
  <dcterms:modified xsi:type="dcterms:W3CDTF">2016-09-09T15:02:51Z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-1879850156</vt:i4>
  </property>
  <property fmtid="{D5CDD505-2E9C-101B-9397-08002B2CF9AE}" pid="3" name="_NewReviewCycle">
    <vt:lpwstr/>
  </property>
  <property fmtid="{D5CDD505-2E9C-101B-9397-08002B2CF9AE}" pid="4" name="_EmailSubject">
    <vt:lpwstr>Local politics presentation</vt:lpwstr>
  </property>
  <property fmtid="{D5CDD505-2E9C-101B-9397-08002B2CF9AE}" pid="5" name="_AuthorEmail">
    <vt:lpwstr>Edward.Gilbert@Barnet.gov.uk</vt:lpwstr>
  </property>
  <property fmtid="{D5CDD505-2E9C-101B-9397-08002B2CF9AE}" pid="6" name="_AuthorEmailDisplayName">
    <vt:lpwstr>Gilbert, Edward</vt:lpwstr>
  </property>
  <property fmtid="{D5CDD505-2E9C-101B-9397-08002B2CF9AE}" pid="7" name="_PreviousAdHocReviewCycleID">
    <vt:i4>-2129622750</vt:i4>
  </property>
</Properties>
</file>