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7" r:id="rId18"/>
    <p:sldId id="276" r:id="rId19"/>
    <p:sldId id="278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0A09-C1FA-4E2B-B9FF-466A3E4D4523}" type="datetimeFigureOut">
              <a:rPr lang="en-GB" smtClean="0"/>
              <a:t>24/11/2017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3E17-C370-4B48-B503-408B9B7CD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3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Majority of saving</a:t>
            </a:r>
            <a:r>
              <a:rPr lang="en-GB" baseline="0" dirty="0" smtClean="0"/>
              <a:t>s made to 2015 were efficiency savings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3E17-C370-4B48-B503-408B9B7CD7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4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Spring RPS data</a:t>
            </a:r>
            <a:r>
              <a:rPr lang="en-GB" baseline="0" dirty="0" smtClean="0"/>
              <a:t>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3E17-C370-4B48-B503-408B9B7CD74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02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3E17-C370-4B48-B503-408B9B7CD74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77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BILT, REACH</a:t>
            </a:r>
          </a:p>
          <a:p>
            <a:r>
              <a:rPr lang="en-GB" dirty="0" smtClean="0"/>
              <a:t>Also for those who are</a:t>
            </a:r>
            <a:r>
              <a:rPr lang="en-GB" baseline="0" dirty="0" smtClean="0"/>
              <a:t> not vulnerable – commitment to openness and transparency so eligibility for services is clear and we are held to account for the money we are spending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93E17-C370-4B48-B503-408B9B7CD74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5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919" y="340533"/>
            <a:ext cx="8252792" cy="2531531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919" y="2973325"/>
            <a:ext cx="8252792" cy="3037837"/>
          </a:xfrm>
        </p:spPr>
        <p:txBody>
          <a:bodyPr/>
          <a:lstStyle>
            <a:lvl1pPr marL="0" indent="0" algn="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367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188641"/>
            <a:ext cx="8151531" cy="848128"/>
          </a:xfrm>
        </p:spPr>
        <p:txBody>
          <a:bodyPr anchor="ctr"/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50" y="1251883"/>
            <a:ext cx="8151531" cy="4655105"/>
          </a:xfrm>
        </p:spPr>
        <p:txBody>
          <a:bodyPr/>
          <a:lstStyle>
            <a:lvl1pPr marL="321457" indent="-321457" algn="l">
              <a:buClr>
                <a:srgbClr val="00988E"/>
              </a:buClr>
              <a:buFont typeface="Arial"/>
              <a:buChar char="•"/>
              <a:defRPr sz="2100"/>
            </a:lvl1pPr>
            <a:lvl2pPr marL="321457" indent="-321457" algn="l">
              <a:buClr>
                <a:srgbClr val="00988E"/>
              </a:buClr>
              <a:buFont typeface="Arial"/>
              <a:buChar char="•"/>
              <a:defRPr sz="2100"/>
            </a:lvl2pPr>
            <a:lvl3pPr marL="632790" indent="-321457" algn="l">
              <a:buClr>
                <a:srgbClr val="4D4E53"/>
              </a:buClr>
              <a:buFont typeface="Arial"/>
              <a:buChar char="•"/>
              <a:defRPr sz="2000"/>
            </a:lvl3pPr>
            <a:lvl4pPr marL="936529" indent="-321457" algn="l">
              <a:buClr>
                <a:srgbClr val="9E9E9E"/>
              </a:buClr>
              <a:buFont typeface="Arial"/>
              <a:buChar char="•"/>
              <a:defRPr sz="1700"/>
            </a:lvl4pPr>
            <a:lvl5pPr marL="1265580" indent="-321457" algn="l">
              <a:buClr>
                <a:srgbClr val="9E9E9E"/>
              </a:buClr>
              <a:buFont typeface="Arial"/>
              <a:buChar char="•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103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188640"/>
            <a:ext cx="8202161" cy="860625"/>
          </a:xfrm>
        </p:spPr>
        <p:txBody>
          <a:bodyPr anchor="ctr"/>
          <a:lstStyle>
            <a:lvl1pPr algn="ct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550" y="1251883"/>
            <a:ext cx="3915668" cy="4809909"/>
          </a:xfrm>
        </p:spPr>
        <p:txBody>
          <a:bodyPr/>
          <a:lstStyle>
            <a:lvl1pPr marL="321457" indent="-321457" algn="l">
              <a:buClr>
                <a:srgbClr val="00988E"/>
              </a:buClr>
              <a:buFont typeface="Arial"/>
              <a:buChar char="•"/>
              <a:defRPr sz="2000"/>
            </a:lvl1pPr>
            <a:lvl2pPr marL="241093" indent="-241093" algn="l">
              <a:buClr>
                <a:srgbClr val="4D4E53"/>
              </a:buClr>
              <a:buFont typeface="Arial"/>
              <a:buChar char="•"/>
              <a:defRPr sz="1700"/>
            </a:lvl2pPr>
            <a:lvl3pPr marL="241093" indent="-241093" algn="l">
              <a:buClr>
                <a:srgbClr val="9E9E9E"/>
              </a:buClr>
              <a:buFont typeface="Arial"/>
              <a:buChar char="•"/>
              <a:defRPr sz="1400">
                <a:solidFill>
                  <a:srgbClr val="4D4E53"/>
                </a:solidFill>
              </a:defRPr>
            </a:lvl3pPr>
            <a:lvl4pPr marL="200911" indent="-200911" algn="l">
              <a:buClr>
                <a:srgbClr val="9E9E9E"/>
              </a:buClr>
              <a:buFont typeface="Arial"/>
              <a:buChar char="•"/>
              <a:defRPr sz="1300">
                <a:solidFill>
                  <a:srgbClr val="4D4E53"/>
                </a:solidFill>
              </a:defRPr>
            </a:lvl4pPr>
            <a:lvl5pPr marL="200911" indent="-200911" algn="l">
              <a:buClr>
                <a:srgbClr val="9E9E9E"/>
              </a:buClr>
              <a:buFont typeface="Arial"/>
              <a:buChar char="•"/>
              <a:defRPr sz="1300">
                <a:solidFill>
                  <a:srgbClr val="4D4E53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043" y="1251883"/>
            <a:ext cx="3915668" cy="4809909"/>
          </a:xfrm>
        </p:spPr>
        <p:txBody>
          <a:bodyPr/>
          <a:lstStyle>
            <a:lvl1pPr marL="321457" indent="-321457" algn="l">
              <a:buClr>
                <a:srgbClr val="00988E"/>
              </a:buClr>
              <a:buFont typeface="Arial"/>
              <a:buChar char="•"/>
              <a:defRPr sz="2000"/>
            </a:lvl1pPr>
            <a:lvl2pPr marL="241093" indent="-241093" algn="l">
              <a:buClr>
                <a:srgbClr val="4D4E53"/>
              </a:buClr>
              <a:buFont typeface="Arial"/>
              <a:buChar char="•"/>
              <a:defRPr sz="1700"/>
            </a:lvl2pPr>
            <a:lvl3pPr marL="241093" indent="-241093" algn="l">
              <a:buClr>
                <a:srgbClr val="9E9E9E"/>
              </a:buClr>
              <a:buFont typeface="Arial"/>
              <a:buChar char="•"/>
              <a:defRPr sz="1400"/>
            </a:lvl3pPr>
            <a:lvl4pPr marL="200911" indent="-200911" algn="l">
              <a:buClr>
                <a:srgbClr val="9E9E9E"/>
              </a:buClr>
              <a:buFont typeface="Arial"/>
              <a:buChar char="•"/>
              <a:defRPr sz="1300"/>
            </a:lvl4pPr>
            <a:lvl5pPr marL="200911" indent="-200911" algn="l">
              <a:buClr>
                <a:srgbClr val="9E9E9E"/>
              </a:buClr>
              <a:buFont typeface="Arial"/>
              <a:buChar char="•"/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471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188640"/>
            <a:ext cx="8202161" cy="860625"/>
          </a:xfrm>
        </p:spPr>
        <p:txBody>
          <a:bodyPr anchor="ctr"/>
          <a:lstStyle>
            <a:lvl1pPr algn="ctr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178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ctr"/>
          <a:lstStyle>
            <a:lvl1pPr algn="ctr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 algn="ctr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0436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66" y="4800824"/>
            <a:ext cx="8274715" cy="567035"/>
          </a:xfrm>
        </p:spPr>
        <p:txBody>
          <a:bodyPr/>
          <a:lstStyle>
            <a:lvl1pPr algn="ctr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366" y="239271"/>
            <a:ext cx="8274715" cy="4487883"/>
          </a:xfrm>
        </p:spPr>
        <p:txBody>
          <a:bodyPr/>
          <a:lstStyle>
            <a:lvl1pPr marL="0" indent="0" algn="ctr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Arial-BoldMT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366" y="5367859"/>
            <a:ext cx="8274715" cy="804788"/>
          </a:xfrm>
        </p:spPr>
        <p:txBody>
          <a:bodyPr/>
          <a:lstStyle>
            <a:lvl1pPr marL="0" indent="0" algn="ctr">
              <a:buNone/>
              <a:defRPr sz="2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3669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6248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1271" y="188640"/>
            <a:ext cx="8201918" cy="264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40638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-Bold" charset="0"/>
              </a:rPr>
              <a:t>Click to edit Master title style</a:t>
            </a:r>
            <a:endParaRPr lang="en-US" dirty="0">
              <a:sym typeface="Georgia-Bold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1271" y="2960191"/>
            <a:ext cx="8201918" cy="294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35717" tIns="35717" rIns="76356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-BoldMT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-BoldMT" charset="0"/>
              </a:rPr>
              <a:t>Second level</a:t>
            </a:r>
          </a:p>
          <a:p>
            <a:pPr lvl="2"/>
            <a:r>
              <a:rPr lang="en-US" smtClean="0">
                <a:sym typeface="Arial-BoldMT" charset="0"/>
              </a:rPr>
              <a:t>Third level</a:t>
            </a:r>
          </a:p>
          <a:p>
            <a:pPr lvl="3"/>
            <a:r>
              <a:rPr lang="en-US" smtClean="0">
                <a:sym typeface="Arial-BoldMT" charset="0"/>
              </a:rPr>
              <a:t>Fourth level</a:t>
            </a:r>
          </a:p>
          <a:p>
            <a:pPr lvl="4"/>
            <a:r>
              <a:rPr lang="en-US" smtClean="0">
                <a:sym typeface="Arial-BoldMT" charset="0"/>
              </a:rPr>
              <a:t>Fifth level</a:t>
            </a:r>
            <a:endParaRPr lang="en-US" dirty="0">
              <a:sym typeface="Arial-BoldMT" charset="0"/>
            </a:endParaRPr>
          </a:p>
        </p:txBody>
      </p:sp>
      <p:sp>
        <p:nvSpPr>
          <p:cNvPr id="1028" name="Rectangle 3"/>
          <p:cNvSpPr>
            <a:spLocks/>
          </p:cNvSpPr>
          <p:nvPr/>
        </p:nvSpPr>
        <p:spPr bwMode="auto">
          <a:xfrm>
            <a:off x="-8930" y="0"/>
            <a:ext cx="9170789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-8930" y="6241852"/>
            <a:ext cx="9161859" cy="619497"/>
            <a:chOff x="0" y="0"/>
            <a:chExt cx="8208" cy="554"/>
          </a:xfrm>
        </p:grpSpPr>
        <p:sp>
          <p:nvSpPr>
            <p:cNvPr id="1030" name="Rectangle 4"/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1" name="Rectangle 5"/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1pPr>
              <a:lvl2pPr marL="742950" indent="-28575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636363"/>
                  </a:solidFill>
                  <a:latin typeface="Arial" pitchFamily="34" charset="0"/>
                  <a:ea typeface="ヒラギノ角ゴ ProN W3" pitchFamily="123" charset="-128"/>
                  <a:sym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pic>
          <p:nvPicPr>
            <p:cNvPr id="1032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iming>
    <p:tnLst>
      <p:par>
        <p:cTn id="1" dur="indefinite" restart="never" nodeType="tmRoot"/>
      </p:par>
    </p:tnLst>
  </p:timing>
  <p:txStyles>
    <p:titleStyle>
      <a:lvl1pPr marL="40182" indent="-40182" algn="r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00988E"/>
          </a:solidFill>
          <a:latin typeface="Georgia"/>
          <a:ea typeface="+mj-ea"/>
          <a:cs typeface="Georgia"/>
          <a:sym typeface="Georgia-Bold" charset="0"/>
        </a:defRPr>
      </a:lvl1pPr>
      <a:lvl2pPr marL="40182" indent="-40182" algn="r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00988E"/>
          </a:solidFill>
          <a:latin typeface="Georgia" charset="0"/>
          <a:ea typeface="ヒラギノ明朝 ProN W6" charset="0"/>
          <a:cs typeface="Georgia" pitchFamily="18" charset="0"/>
          <a:sym typeface="Georgia-Bold" charset="0"/>
        </a:defRPr>
      </a:lvl2pPr>
      <a:lvl3pPr marL="40182" indent="-40182" algn="r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00988E"/>
          </a:solidFill>
          <a:latin typeface="Georgia" charset="0"/>
          <a:ea typeface="ヒラギノ明朝 ProN W6" charset="0"/>
          <a:cs typeface="Georgia" pitchFamily="18" charset="0"/>
          <a:sym typeface="Georgia-Bold" charset="0"/>
        </a:defRPr>
      </a:lvl3pPr>
      <a:lvl4pPr marL="40182" indent="-40182" algn="r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00988E"/>
          </a:solidFill>
          <a:latin typeface="Georgia" charset="0"/>
          <a:ea typeface="ヒラギノ明朝 ProN W6" charset="0"/>
          <a:cs typeface="Georgia" pitchFamily="18" charset="0"/>
          <a:sym typeface="Georgia-Bold" charset="0"/>
        </a:defRPr>
      </a:lvl4pPr>
      <a:lvl5pPr marL="40182" indent="-40182" algn="r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00988E"/>
          </a:solidFill>
          <a:latin typeface="Georgia" charset="0"/>
          <a:ea typeface="ヒラギノ明朝 ProN W6" charset="0"/>
          <a:cs typeface="Georgia" pitchFamily="18" charset="0"/>
          <a:sym typeface="Georgia-Bold" charset="0"/>
        </a:defRPr>
      </a:lvl5pPr>
      <a:lvl6pPr marL="361639" algn="ctr" rtl="0" eaLnBrk="1" fontAlgn="base" hangingPunct="1">
        <a:spcBef>
          <a:spcPct val="0"/>
        </a:spcBef>
        <a:spcAft>
          <a:spcPct val="0"/>
        </a:spcAft>
        <a:defRPr sz="49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6pPr>
      <a:lvl7pPr marL="683097" algn="ctr" rtl="0" eaLnBrk="1" fontAlgn="base" hangingPunct="1">
        <a:spcBef>
          <a:spcPct val="0"/>
        </a:spcBef>
        <a:spcAft>
          <a:spcPct val="0"/>
        </a:spcAft>
        <a:defRPr sz="49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7pPr>
      <a:lvl8pPr marL="1004554" algn="ctr" rtl="0" eaLnBrk="1" fontAlgn="base" hangingPunct="1">
        <a:spcBef>
          <a:spcPct val="0"/>
        </a:spcBef>
        <a:spcAft>
          <a:spcPct val="0"/>
        </a:spcAft>
        <a:defRPr sz="49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8pPr>
      <a:lvl9pPr marL="1326011" algn="ctr" rtl="0" eaLnBrk="1" fontAlgn="base" hangingPunct="1">
        <a:spcBef>
          <a:spcPct val="0"/>
        </a:spcBef>
        <a:spcAft>
          <a:spcPct val="0"/>
        </a:spcAft>
        <a:defRPr sz="49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9pPr>
    </p:titleStyle>
    <p:bodyStyle>
      <a:lvl1pPr marL="241093" indent="-241093" algn="r" rtl="0" eaLnBrk="1" fontAlgn="base" hangingPunct="1">
        <a:lnSpc>
          <a:spcPct val="120000"/>
        </a:lnSpc>
        <a:spcBef>
          <a:spcPts val="492"/>
        </a:spcBef>
        <a:spcAft>
          <a:spcPct val="0"/>
        </a:spcAft>
        <a:defRPr sz="2200" b="1">
          <a:solidFill>
            <a:srgbClr val="4D4E53"/>
          </a:solidFill>
          <a:latin typeface="Arial"/>
          <a:ea typeface="+mn-ea"/>
          <a:cs typeface="Arial"/>
          <a:sym typeface="Arial-BoldMT" pitchFamily="123" charset="0"/>
        </a:defRPr>
      </a:lvl1pPr>
      <a:lvl2pPr marL="200911" indent="-200911" algn="r" rtl="0" eaLnBrk="1" fontAlgn="base" hangingPunct="1">
        <a:lnSpc>
          <a:spcPct val="120000"/>
        </a:lnSpc>
        <a:spcBef>
          <a:spcPts val="492"/>
        </a:spcBef>
        <a:spcAft>
          <a:spcPct val="0"/>
        </a:spcAft>
        <a:defRPr sz="2200" b="1">
          <a:solidFill>
            <a:srgbClr val="4D4E53"/>
          </a:solidFill>
          <a:latin typeface="Arial"/>
          <a:ea typeface="+mn-ea"/>
          <a:cs typeface="Arial"/>
          <a:sym typeface="Arial-BoldMT" pitchFamily="123" charset="0"/>
        </a:defRPr>
      </a:lvl2pPr>
      <a:lvl3pPr marL="160729" indent="-160729" algn="r" rtl="0" eaLnBrk="1" fontAlgn="base" hangingPunct="1">
        <a:lnSpc>
          <a:spcPct val="120000"/>
        </a:lnSpc>
        <a:spcBef>
          <a:spcPts val="492"/>
        </a:spcBef>
        <a:spcAft>
          <a:spcPct val="0"/>
        </a:spcAft>
        <a:defRPr sz="2200" b="1">
          <a:solidFill>
            <a:srgbClr val="4D4E53"/>
          </a:solidFill>
          <a:latin typeface="Arial"/>
          <a:ea typeface="+mn-ea"/>
          <a:cs typeface="Arial"/>
          <a:sym typeface="Arial-BoldMT" pitchFamily="123" charset="0"/>
        </a:defRPr>
      </a:lvl3pPr>
      <a:lvl4pPr marL="160729" indent="-160729" algn="r" rtl="0" eaLnBrk="1" fontAlgn="base" hangingPunct="1">
        <a:lnSpc>
          <a:spcPct val="120000"/>
        </a:lnSpc>
        <a:spcBef>
          <a:spcPts val="492"/>
        </a:spcBef>
        <a:spcAft>
          <a:spcPct val="0"/>
        </a:spcAft>
        <a:defRPr sz="2200" b="1">
          <a:solidFill>
            <a:srgbClr val="4D4E53"/>
          </a:solidFill>
          <a:latin typeface="Arial"/>
          <a:ea typeface="+mn-ea"/>
          <a:cs typeface="Arial"/>
          <a:sym typeface="Arial-BoldMT" pitchFamily="123" charset="0"/>
        </a:defRPr>
      </a:lvl4pPr>
      <a:lvl5pPr marL="160729" indent="-160729" algn="r" rtl="0" eaLnBrk="1" fontAlgn="base" hangingPunct="1">
        <a:lnSpc>
          <a:spcPct val="120000"/>
        </a:lnSpc>
        <a:spcBef>
          <a:spcPts val="492"/>
        </a:spcBef>
        <a:spcAft>
          <a:spcPct val="0"/>
        </a:spcAft>
        <a:defRPr sz="2200" b="1">
          <a:solidFill>
            <a:srgbClr val="4D4E53"/>
          </a:solidFill>
          <a:latin typeface="Arial"/>
          <a:ea typeface="+mn-ea"/>
          <a:cs typeface="Arial"/>
          <a:sym typeface="Arial-BoldMT" pitchFamily="123" charset="0"/>
        </a:defRPr>
      </a:lvl5pPr>
      <a:lvl6pPr marL="482186" indent="-160729" algn="ctr" rtl="0" eaLnBrk="1" fontAlgn="base" hangingPunct="1">
        <a:lnSpc>
          <a:spcPct val="120000"/>
        </a:lnSpc>
        <a:spcBef>
          <a:spcPts val="492"/>
        </a:spcBef>
        <a:spcAft>
          <a:spcPct val="0"/>
        </a:spcAft>
        <a:defRPr sz="2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6pPr>
      <a:lvl7pPr marL="803643" indent="-160729" algn="ctr" rtl="0" eaLnBrk="1" fontAlgn="base" hangingPunct="1">
        <a:lnSpc>
          <a:spcPct val="120000"/>
        </a:lnSpc>
        <a:spcBef>
          <a:spcPts val="492"/>
        </a:spcBef>
        <a:spcAft>
          <a:spcPct val="0"/>
        </a:spcAft>
        <a:defRPr sz="2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7pPr>
      <a:lvl8pPr marL="1125101" indent="-160729" algn="ctr" rtl="0" eaLnBrk="1" fontAlgn="base" hangingPunct="1">
        <a:lnSpc>
          <a:spcPct val="120000"/>
        </a:lnSpc>
        <a:spcBef>
          <a:spcPts val="492"/>
        </a:spcBef>
        <a:spcAft>
          <a:spcPct val="0"/>
        </a:spcAft>
        <a:defRPr sz="2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8pPr>
      <a:lvl9pPr marL="1446558" indent="-160729" algn="ctr" rtl="0" eaLnBrk="1" fontAlgn="base" hangingPunct="1">
        <a:lnSpc>
          <a:spcPct val="120000"/>
        </a:lnSpc>
        <a:spcBef>
          <a:spcPts val="492"/>
        </a:spcBef>
        <a:spcAft>
          <a:spcPct val="0"/>
        </a:spcAft>
        <a:defRPr sz="2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19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signup.netflix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 smtClean="0">
                <a:latin typeface="Calibri" pitchFamily="34" charset="0"/>
              </a:rPr>
              <a:t>What’s happening in Barnet </a:t>
            </a:r>
            <a:endParaRPr lang="en-GB" sz="48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252792" cy="303783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38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/>
          </p:cNvSpPr>
          <p:nvPr/>
        </p:nvSpPr>
        <p:spPr bwMode="auto">
          <a:xfrm>
            <a:off x="-8930" y="0"/>
            <a:ext cx="9170789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-8930" y="6241852"/>
            <a:ext cx="9161859" cy="619497"/>
            <a:chOff x="0" y="0"/>
            <a:chExt cx="8208" cy="554"/>
          </a:xfrm>
        </p:grpSpPr>
        <p:sp>
          <p:nvSpPr>
            <p:cNvPr id="14343" name="Rectangle 3"/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14344" name="Rectangle 4"/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pic>
          <p:nvPicPr>
            <p:cNvPr id="1434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116086" y="142875"/>
            <a:ext cx="8911828" cy="450949"/>
          </a:xfrm>
        </p:spPr>
        <p:txBody>
          <a:bodyPr rIns="116994"/>
          <a:lstStyle/>
          <a:p>
            <a:pPr indent="0">
              <a:lnSpc>
                <a:spcPct val="120000"/>
              </a:lnSpc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One Barnet programme was ambitious but it only gets us half way there…</a:t>
            </a: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342678" y="745629"/>
            <a:ext cx="797644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/>
          <a:p>
            <a:pPr marL="185284" indent="-185284" algn="just" eaLnBrk="0" hangingPunct="0">
              <a:spcBef>
                <a:spcPts val="703"/>
              </a:spcBef>
              <a:buClr>
                <a:srgbClr val="00988D"/>
              </a:buClr>
              <a:buSzPct val="100000"/>
              <a:buFont typeface="Arial" pitchFamily="34" charset="0"/>
              <a:buChar char="•"/>
            </a:pPr>
            <a:r>
              <a:rPr lang="en-GB" altLang="en-US" sz="2100">
                <a:solidFill>
                  <a:schemeClr val="bg2"/>
                </a:solidFill>
                <a:latin typeface="Calibri" pitchFamily="34" charset="0"/>
              </a:rPr>
              <a:t>In real terms, by the end of the decade we will be </a:t>
            </a:r>
            <a:r>
              <a:rPr lang="en-GB" altLang="en-US" sz="2100" b="1">
                <a:solidFill>
                  <a:srgbClr val="009C9A"/>
                </a:solidFill>
                <a:latin typeface="Calibri" pitchFamily="34" charset="0"/>
              </a:rPr>
              <a:t>spending roughly half what we did at the start</a:t>
            </a:r>
            <a:r>
              <a:rPr lang="en-GB" altLang="en-US" sz="2100">
                <a:solidFill>
                  <a:schemeClr val="bg2"/>
                </a:solidFill>
                <a:latin typeface="Calibri" pitchFamily="34" charset="0"/>
              </a:rPr>
              <a:t>…</a:t>
            </a:r>
          </a:p>
        </p:txBody>
      </p:sp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1" y="1784822"/>
            <a:ext cx="7630418" cy="40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540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75" y="4035103"/>
            <a:ext cx="2991445" cy="223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219894" y="1078260"/>
            <a:ext cx="2294930" cy="1616273"/>
            <a:chOff x="0" y="0"/>
            <a:chExt cx="2056" cy="1448"/>
          </a:xfrm>
        </p:grpSpPr>
        <p:pic>
          <p:nvPicPr>
            <p:cNvPr id="164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1928" cy="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6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7"/>
          <p:cNvGrpSpPr>
            <a:grpSpLocks/>
          </p:cNvGrpSpPr>
          <p:nvPr/>
        </p:nvGrpSpPr>
        <p:grpSpPr bwMode="auto">
          <a:xfrm>
            <a:off x="554757" y="2883173"/>
            <a:ext cx="2294930" cy="2134195"/>
            <a:chOff x="0" y="0"/>
            <a:chExt cx="2056" cy="1912"/>
          </a:xfrm>
        </p:grpSpPr>
        <p:pic>
          <p:nvPicPr>
            <p:cNvPr id="164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29" t="713" r="5739" b="21510"/>
            <a:stretch>
              <a:fillRect/>
            </a:stretch>
          </p:blipFill>
          <p:spPr bwMode="auto">
            <a:xfrm>
              <a:off x="64" y="48"/>
              <a:ext cx="1928" cy="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4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56" cy="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Rectangle 11"/>
          <p:cNvSpPr>
            <a:spLocks/>
          </p:cNvSpPr>
          <p:nvPr/>
        </p:nvSpPr>
        <p:spPr bwMode="auto">
          <a:xfrm>
            <a:off x="-8930" y="0"/>
            <a:ext cx="9170789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16390" name="Group 15"/>
          <p:cNvGrpSpPr>
            <a:grpSpLocks/>
          </p:cNvGrpSpPr>
          <p:nvPr/>
        </p:nvGrpSpPr>
        <p:grpSpPr bwMode="auto">
          <a:xfrm>
            <a:off x="-8930" y="6241852"/>
            <a:ext cx="9161859" cy="619497"/>
            <a:chOff x="0" y="0"/>
            <a:chExt cx="8208" cy="554"/>
          </a:xfrm>
        </p:grpSpPr>
        <p:sp>
          <p:nvSpPr>
            <p:cNvPr id="16410" name="Rectangle 12"/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16411" name="Rectangle 13"/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pic>
          <p:nvPicPr>
            <p:cNvPr id="16412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6391" name="Rectangle 16"/>
          <p:cNvSpPr>
            <a:spLocks/>
          </p:cNvSpPr>
          <p:nvPr/>
        </p:nvSpPr>
        <p:spPr bwMode="auto">
          <a:xfrm>
            <a:off x="167432" y="142875"/>
            <a:ext cx="8708678" cy="7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 anchor="ctr"/>
          <a:lstStyle/>
          <a:p>
            <a:pPr marL="40182" algn="just"/>
            <a:r>
              <a:rPr lang="en-US" altLang="en-US" sz="2200" b="1" dirty="0">
                <a:solidFill>
                  <a:srgbClr val="00988D"/>
                </a:solidFill>
                <a:latin typeface="Calibri" pitchFamily="34" charset="0"/>
                <a:ea typeface="Geneva" pitchFamily="123" charset="-128"/>
                <a:cs typeface="Calibri" pitchFamily="34" charset="0"/>
                <a:sym typeface="Georgia-Bold" pitchFamily="123" charset="0"/>
              </a:rPr>
              <a:t>‘Commissioning Council’ approach: A mixed economy of local services providers (public, private, VCS) through a variety of delivery models…</a:t>
            </a:r>
          </a:p>
        </p:txBody>
      </p:sp>
      <p:grpSp>
        <p:nvGrpSpPr>
          <p:cNvPr id="16392" name="Group 19"/>
          <p:cNvGrpSpPr>
            <a:grpSpLocks/>
          </p:cNvGrpSpPr>
          <p:nvPr/>
        </p:nvGrpSpPr>
        <p:grpSpPr bwMode="auto">
          <a:xfrm>
            <a:off x="2986980" y="993427"/>
            <a:ext cx="2687836" cy="1357313"/>
            <a:chOff x="0" y="0"/>
            <a:chExt cx="2408" cy="1216"/>
          </a:xfrm>
        </p:grpSpPr>
        <p:pic>
          <p:nvPicPr>
            <p:cNvPr id="16408" name="Picture 17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2281" cy="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9" name="Picture 18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8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3" name="Group 22"/>
          <p:cNvGrpSpPr>
            <a:grpSpLocks/>
          </p:cNvGrpSpPr>
          <p:nvPr/>
        </p:nvGrpSpPr>
        <p:grpSpPr bwMode="auto">
          <a:xfrm>
            <a:off x="5410275" y="2443386"/>
            <a:ext cx="1491258" cy="1178719"/>
            <a:chOff x="0" y="0"/>
            <a:chExt cx="1336" cy="1056"/>
          </a:xfrm>
        </p:grpSpPr>
        <p:pic>
          <p:nvPicPr>
            <p:cNvPr id="16406" name="Picture 20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1208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21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4" name="Group 25"/>
          <p:cNvGrpSpPr>
            <a:grpSpLocks/>
          </p:cNvGrpSpPr>
          <p:nvPr/>
        </p:nvGrpSpPr>
        <p:grpSpPr bwMode="auto">
          <a:xfrm>
            <a:off x="145108" y="5134570"/>
            <a:ext cx="1964531" cy="1107281"/>
            <a:chOff x="0" y="0"/>
            <a:chExt cx="1760" cy="992"/>
          </a:xfrm>
        </p:grpSpPr>
        <p:pic>
          <p:nvPicPr>
            <p:cNvPr id="16404" name="Picture 23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1633" cy="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5" name="Picture 24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60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5" name="Group 28"/>
          <p:cNvGrpSpPr>
            <a:grpSpLocks/>
          </p:cNvGrpSpPr>
          <p:nvPr/>
        </p:nvGrpSpPr>
        <p:grpSpPr bwMode="auto">
          <a:xfrm>
            <a:off x="6018609" y="868412"/>
            <a:ext cx="2125266" cy="1518047"/>
            <a:chOff x="0" y="0"/>
            <a:chExt cx="1904" cy="1360"/>
          </a:xfrm>
        </p:grpSpPr>
        <p:pic>
          <p:nvPicPr>
            <p:cNvPr id="16402" name="Picture 26"/>
            <p:cNvPicPr>
              <a:picLocks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1776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27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04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6" name="Group 31"/>
          <p:cNvGrpSpPr>
            <a:grpSpLocks/>
          </p:cNvGrpSpPr>
          <p:nvPr/>
        </p:nvGrpSpPr>
        <p:grpSpPr bwMode="auto">
          <a:xfrm>
            <a:off x="6901533" y="2552775"/>
            <a:ext cx="2080617" cy="1616273"/>
            <a:chOff x="0" y="0"/>
            <a:chExt cx="1864" cy="1448"/>
          </a:xfrm>
        </p:grpSpPr>
        <p:pic>
          <p:nvPicPr>
            <p:cNvPr id="16400" name="Picture 29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1741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30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64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7" name="Picture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27" y="2672209"/>
            <a:ext cx="2381994" cy="80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87" y="5377905"/>
            <a:ext cx="2421061" cy="6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Picture 3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18" y="3963665"/>
            <a:ext cx="2678906" cy="6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4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/>
          </p:cNvSpPr>
          <p:nvPr/>
        </p:nvSpPr>
        <p:spPr bwMode="auto">
          <a:xfrm>
            <a:off x="-8930" y="0"/>
            <a:ext cx="9170789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19459" name="Group 5"/>
          <p:cNvGrpSpPr>
            <a:grpSpLocks/>
          </p:cNvGrpSpPr>
          <p:nvPr/>
        </p:nvGrpSpPr>
        <p:grpSpPr bwMode="auto">
          <a:xfrm>
            <a:off x="-8930" y="6241852"/>
            <a:ext cx="9161859" cy="619497"/>
            <a:chOff x="0" y="0"/>
            <a:chExt cx="8208" cy="554"/>
          </a:xfrm>
        </p:grpSpPr>
        <p:sp>
          <p:nvSpPr>
            <p:cNvPr id="19464" name="Rectangle 2"/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19465" name="Rectangle 3"/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pic>
          <p:nvPicPr>
            <p:cNvPr id="1946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257826" y="332656"/>
            <a:ext cx="8770069" cy="501179"/>
          </a:xfrm>
        </p:spPr>
        <p:txBody>
          <a:bodyPr rIns="116994"/>
          <a:lstStyle/>
          <a:p>
            <a:pPr indent="0">
              <a:defRPr/>
            </a:pPr>
            <a:r>
              <a:rPr lang="en-US" alt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2014 we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conducted a 12 month Spending Review </a:t>
            </a:r>
            <a:r>
              <a:rPr lang="en-GB" altLang="ja-JP" sz="2200" dirty="0">
                <a:latin typeface="Calibri" panose="020F0502020204030204" pitchFamily="34" charset="0"/>
                <a:cs typeface="Calibri" panose="020F0502020204030204" pitchFamily="34" charset="0"/>
              </a:rPr>
              <a:t>to develop future plans…</a:t>
            </a: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19237" y="1809378"/>
            <a:ext cx="8396139" cy="3894460"/>
          </a:xfrm>
        </p:spPr>
        <p:txBody>
          <a:bodyPr rIns="116994"/>
          <a:lstStyle/>
          <a:p>
            <a:pPr marL="383963" algn="just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Enabled Councillors to define their</a:t>
            </a:r>
            <a:r>
              <a:rPr lang="en-US" altLang="ja-JP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ja-JP" b="1" dirty="0" smtClean="0">
                <a:solidFill>
                  <a:srgbClr val="009C9A"/>
                </a:solidFill>
                <a:latin typeface="Calibri" panose="020F0502020204030204" pitchFamily="34" charset="0"/>
              </a:rPr>
              <a:t>strategic priorities &amp; outcomes</a:t>
            </a:r>
          </a:p>
          <a:p>
            <a:pPr marL="383963" algn="just">
              <a:buFont typeface="Arial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Identified </a:t>
            </a:r>
            <a:r>
              <a:rPr lang="en-US" altLang="en-US" b="1" dirty="0" smtClean="0">
                <a:solidFill>
                  <a:srgbClr val="009C9A"/>
                </a:solidFill>
                <a:latin typeface="Calibri" panose="020F0502020204030204" pitchFamily="34" charset="0"/>
              </a:rPr>
              <a:t>transformation proposals 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for the new administration to consider that enable the council to meet the budget gap to 2020</a:t>
            </a:r>
          </a:p>
          <a:p>
            <a:pPr marL="383963" algn="just">
              <a:buFont typeface="Arial" pitchFamily="34" charset="0"/>
              <a:buChar char="•"/>
              <a:defRPr/>
            </a:pPr>
            <a:r>
              <a:rPr lang="en-US" altLang="en-US" b="1" dirty="0" smtClean="0">
                <a:solidFill>
                  <a:srgbClr val="009C9A"/>
                </a:solidFill>
                <a:latin typeface="Calibri" panose="020F0502020204030204" pitchFamily="34" charset="0"/>
              </a:rPr>
              <a:t>Communicated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altLang="en-US" b="1" dirty="0" smtClean="0">
                <a:solidFill>
                  <a:srgbClr val="009C9A"/>
                </a:solidFill>
                <a:latin typeface="Calibri" panose="020F0502020204030204" pitchFamily="34" charset="0"/>
              </a:rPr>
              <a:t>consulted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&amp; </a:t>
            </a:r>
            <a:r>
              <a:rPr lang="en-US" altLang="en-US" b="1" dirty="0" smtClean="0">
                <a:solidFill>
                  <a:srgbClr val="009C9A"/>
                </a:solidFill>
                <a:latin typeface="Calibri" panose="020F0502020204030204" pitchFamily="34" charset="0"/>
              </a:rPr>
              <a:t>engaged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with residents, partners, </a:t>
            </a:r>
            <a:b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customers and businesses</a:t>
            </a:r>
          </a:p>
        </p:txBody>
      </p:sp>
      <p:sp>
        <p:nvSpPr>
          <p:cNvPr id="19462" name="Rectangle 8"/>
          <p:cNvSpPr>
            <a:spLocks/>
          </p:cNvSpPr>
          <p:nvPr/>
        </p:nvSpPr>
        <p:spPr bwMode="auto">
          <a:xfrm>
            <a:off x="229939" y="1118443"/>
            <a:ext cx="8496598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541" bIns="0"/>
          <a:lstStyle/>
          <a:p>
            <a:pPr marL="27905" algn="just">
              <a:spcBef>
                <a:spcPts val="316"/>
              </a:spcBef>
            </a:pPr>
            <a:r>
              <a:rPr lang="en-US" altLang="en-US" sz="2100" b="1" dirty="0">
                <a:solidFill>
                  <a:srgbClr val="009C9A"/>
                </a:solidFill>
                <a:latin typeface="Calibri" pitchFamily="34" charset="0"/>
                <a:ea typeface="Geneva" pitchFamily="123" charset="-128"/>
                <a:cs typeface="Calibri" pitchFamily="34" charset="0"/>
                <a:sym typeface="Georgia-Bold" pitchFamily="123" charset="0"/>
              </a:rPr>
              <a:t>‘Priorities &amp; Spending Review’ </a:t>
            </a:r>
            <a:r>
              <a:rPr lang="en-US" altLang="en-US" sz="2100" dirty="0">
                <a:solidFill>
                  <a:schemeClr val="tx2"/>
                </a:solidFill>
                <a:latin typeface="Calibri" pitchFamily="34" charset="0"/>
                <a:ea typeface="Geneva" pitchFamily="123" charset="-128"/>
                <a:cs typeface="Calibri" pitchFamily="34" charset="0"/>
                <a:sym typeface="Georgia-Bold" pitchFamily="123" charset="0"/>
              </a:rPr>
              <a:t>– A year long process of </a:t>
            </a:r>
            <a:r>
              <a:rPr lang="en-US" altLang="en-US" sz="2100" b="1" dirty="0">
                <a:solidFill>
                  <a:srgbClr val="009C9A"/>
                </a:solidFill>
                <a:latin typeface="Calibri" pitchFamily="34" charset="0"/>
                <a:ea typeface="Geneva" pitchFamily="123" charset="-128"/>
                <a:cs typeface="Calibri" pitchFamily="34" charset="0"/>
                <a:sym typeface="Georgia-Bold" pitchFamily="123" charset="0"/>
              </a:rPr>
              <a:t>analysis and engagement</a:t>
            </a:r>
            <a:r>
              <a:rPr lang="en-US" altLang="en-US" sz="2100" dirty="0">
                <a:solidFill>
                  <a:schemeClr val="tx2"/>
                </a:solidFill>
                <a:latin typeface="Calibri" pitchFamily="34" charset="0"/>
                <a:ea typeface="Geneva" pitchFamily="123" charset="-128"/>
                <a:cs typeface="Calibri" pitchFamily="34" charset="0"/>
                <a:sym typeface="Georgia-Bold" pitchFamily="123" charset="0"/>
              </a:rPr>
              <a:t>, concluding June 2014, which:</a:t>
            </a:r>
          </a:p>
        </p:txBody>
      </p:sp>
      <p:pic>
        <p:nvPicPr>
          <p:cNvPr id="1946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5572125" y="4224859"/>
            <a:ext cx="2943449" cy="167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615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r>
              <a:rPr lang="en-GB" sz="2200" dirty="0" smtClean="0">
                <a:latin typeface="Calibri" pitchFamily="34" charset="0"/>
              </a:rPr>
              <a:t>Now conducting a second </a:t>
            </a:r>
            <a:r>
              <a:rPr lang="en-GB" sz="2200" dirty="0">
                <a:latin typeface="Calibri" pitchFamily="34" charset="0"/>
              </a:rPr>
              <a:t>R</a:t>
            </a:r>
            <a:r>
              <a:rPr lang="en-GB" sz="2200" dirty="0" smtClean="0">
                <a:latin typeface="Calibri" pitchFamily="34" charset="0"/>
              </a:rPr>
              <a:t>eview, to set our financial strategy to 2025…</a:t>
            </a:r>
            <a:endParaRPr lang="en-GB" sz="2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50" y="1268760"/>
            <a:ext cx="8151531" cy="4638228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rocess will be led by outcomes rather than finance</a:t>
            </a:r>
          </a:p>
          <a:p>
            <a:r>
              <a:rPr lang="en-GB" dirty="0"/>
              <a:t>F</a:t>
            </a:r>
            <a:r>
              <a:rPr lang="en-GB" dirty="0" smtClean="0"/>
              <a:t>ocus on demand management</a:t>
            </a:r>
          </a:p>
          <a:p>
            <a:r>
              <a:rPr lang="en-GB" dirty="0" smtClean="0"/>
              <a:t>Working in a context of uncertainty, however, this is a time for us to capitalise on opportunities in technology, innovation and maximising income </a:t>
            </a:r>
            <a:endParaRPr lang="en-GB" dirty="0"/>
          </a:p>
        </p:txBody>
      </p:sp>
      <p:pic>
        <p:nvPicPr>
          <p:cNvPr id="4" name="Picture 4" descr="Image result for theresa m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000">
            <a:off x="768097" y="4251184"/>
            <a:ext cx="1908865" cy="127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Image result for jeremy corby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3248">
            <a:off x="2622585" y="4512895"/>
            <a:ext cx="913061" cy="127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Hannah.Chillingworth\AppData\Local\Microsoft\Windows\Temporary Internet Files\Content.IE5\X8NWFMY4\pound-sign-black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4851">
            <a:off x="6463562" y="4025391"/>
            <a:ext cx="1776809" cy="17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brex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5873">
            <a:off x="4021725" y="4306235"/>
            <a:ext cx="2430274" cy="151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547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151531" cy="848128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</a:rPr>
              <a:t>Our Corporate Priorities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2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 smtClean="0">
                <a:latin typeface="Calibri" pitchFamily="34" charset="0"/>
              </a:rPr>
              <a:t>Delivering quality services</a:t>
            </a:r>
            <a:endParaRPr lang="en-GB" sz="2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38" y="990982"/>
            <a:ext cx="8151531" cy="4655105"/>
          </a:xfrm>
        </p:spPr>
        <p:txBody>
          <a:bodyPr/>
          <a:lstStyle/>
          <a:p>
            <a:r>
              <a:rPr lang="en-GB" sz="2000" dirty="0" smtClean="0"/>
              <a:t>Barnet has </a:t>
            </a:r>
            <a:r>
              <a:rPr lang="en-GB" sz="2000" dirty="0"/>
              <a:t>some of the best schools in the </a:t>
            </a:r>
            <a:r>
              <a:rPr lang="en-GB" sz="2000" dirty="0" smtClean="0"/>
              <a:t>country, excellent parks and open spaces and a successful local business economy</a:t>
            </a:r>
          </a:p>
          <a:p>
            <a:r>
              <a:rPr lang="en-GB" sz="2000" dirty="0" smtClean="0"/>
              <a:t>We want to ensure that everyone has access to the opportunities of our borough so that our communities can thrive</a:t>
            </a:r>
            <a:endParaRPr lang="en-GB" sz="2000" dirty="0"/>
          </a:p>
        </p:txBody>
      </p:sp>
      <p:pic>
        <p:nvPicPr>
          <p:cNvPr id="3074" name="Picture 2" descr="C:\Users\Hannah.Chillingworth\AppData\Local\Microsoft\Windows\Temporary Internet Files\Content.IE5\O2V25XQX\Jackson_park_trees_-_milwauke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6198">
            <a:off x="979710" y="3624303"/>
            <a:ext cx="2163234" cy="16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33056"/>
            <a:ext cx="3387725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109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/>
          </p:cNvSpPr>
          <p:nvPr/>
        </p:nvSpPr>
        <p:spPr bwMode="auto">
          <a:xfrm>
            <a:off x="-8930" y="0"/>
            <a:ext cx="9170789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-8930" y="6241852"/>
            <a:ext cx="9161859" cy="619497"/>
            <a:chOff x="0" y="0"/>
            <a:chExt cx="8208" cy="554"/>
          </a:xfrm>
        </p:grpSpPr>
        <p:sp>
          <p:nvSpPr>
            <p:cNvPr id="21511" name="Rectangle 2"/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21512" name="Rectangle 3"/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pic>
          <p:nvPicPr>
            <p:cNvPr id="2151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65857" y="75902"/>
            <a:ext cx="9012287" cy="517922"/>
          </a:xfrm>
        </p:spPr>
        <p:txBody>
          <a:bodyPr rIns="116988"/>
          <a:lstStyle/>
          <a:p>
            <a:pPr indent="0">
              <a:defRPr/>
            </a:pPr>
            <a:r>
              <a:rPr lang="en-GB" alt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Responsible growth, regeneration and investment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43992" y="543595"/>
            <a:ext cx="8856018" cy="572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lIns="35715" tIns="35715" rIns="76352" bIns="35715"/>
          <a:lstStyle>
            <a:lvl1pPr marL="488950" indent="-450850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00988D"/>
              </a:buClr>
              <a:buSzPct val="100000"/>
              <a:buFont typeface="Arial" pitchFamily="34" charset="0"/>
              <a:buChar char="●"/>
              <a:defRPr sz="30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1pPr>
            <a:lvl2pPr marL="758825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2pPr>
            <a:lvl3pPr marL="1028700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3pPr>
            <a:lvl4pPr marL="1298575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4pPr>
            <a:lvl5pPr marL="1568450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5pPr>
            <a:lvl6pPr marL="20256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6pPr>
            <a:lvl7pPr marL="24828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7pPr>
            <a:lvl8pPr marL="29400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8pPr>
            <a:lvl9pPr marL="33972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9pPr>
          </a:lstStyle>
          <a:p>
            <a:pPr marL="180792" indent="-180792" algn="just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altLang="en-US" sz="2200" b="1" kern="0" dirty="0">
                <a:solidFill>
                  <a:srgbClr val="009C9A"/>
                </a:solidFill>
                <a:latin typeface="Calibri" panose="020F0502020204030204" pitchFamily="34" charset="0"/>
              </a:rPr>
              <a:t>Regeneration</a:t>
            </a:r>
            <a:r>
              <a:rPr lang="en-GB" altLang="en-US" sz="2200" kern="0" dirty="0">
                <a:solidFill>
                  <a:srgbClr val="040404"/>
                </a:solidFill>
                <a:latin typeface="Calibri" panose="020F0502020204030204" pitchFamily="34" charset="0"/>
              </a:rPr>
              <a:t>, </a:t>
            </a:r>
            <a:r>
              <a:rPr lang="en-GB" altLang="en-US" sz="2200" b="1" kern="0" dirty="0">
                <a:solidFill>
                  <a:srgbClr val="009C9A"/>
                </a:solidFill>
                <a:latin typeface="Calibri" panose="020F0502020204030204" pitchFamily="34" charset="0"/>
              </a:rPr>
              <a:t>homes</a:t>
            </a:r>
            <a:r>
              <a:rPr lang="en-GB" altLang="en-US" sz="2200" kern="0" dirty="0">
                <a:solidFill>
                  <a:srgbClr val="040404"/>
                </a:solidFill>
                <a:latin typeface="Calibri" panose="020F0502020204030204" pitchFamily="34" charset="0"/>
              </a:rPr>
              <a:t>, </a:t>
            </a:r>
            <a:r>
              <a:rPr lang="en-GB" altLang="en-US" sz="2200" b="1" kern="0" dirty="0">
                <a:solidFill>
                  <a:srgbClr val="009C9A"/>
                </a:solidFill>
                <a:latin typeface="Calibri" panose="020F0502020204030204" pitchFamily="34" charset="0"/>
              </a:rPr>
              <a:t>jobs</a:t>
            </a:r>
            <a:r>
              <a:rPr lang="en-GB" altLang="en-US" sz="2200" kern="0" dirty="0">
                <a:solidFill>
                  <a:srgbClr val="040404"/>
                </a:solidFill>
                <a:latin typeface="Calibri" panose="020F0502020204030204" pitchFamily="34" charset="0"/>
              </a:rPr>
              <a:t> - </a:t>
            </a:r>
            <a:r>
              <a:rPr lang="en-GB" altLang="en-US" sz="2200" b="1" kern="0" dirty="0">
                <a:solidFill>
                  <a:srgbClr val="009C9A"/>
                </a:solidFill>
                <a:latin typeface="Calibri" panose="020F0502020204030204" pitchFamily="34" charset="0"/>
              </a:rPr>
              <a:t>income</a:t>
            </a:r>
            <a:r>
              <a:rPr lang="en-GB" altLang="en-US" sz="2200" kern="0" dirty="0">
                <a:solidFill>
                  <a:srgbClr val="040404"/>
                </a:solidFill>
                <a:latin typeface="Calibri" panose="020F0502020204030204" pitchFamily="34" charset="0"/>
              </a:rPr>
              <a:t> for the council, </a:t>
            </a:r>
            <a:r>
              <a:rPr lang="en-GB" altLang="en-US" sz="2200" b="1" kern="0" dirty="0">
                <a:solidFill>
                  <a:srgbClr val="009C9A"/>
                </a:solidFill>
                <a:latin typeface="Calibri" panose="020F0502020204030204" pitchFamily="34" charset="0"/>
              </a:rPr>
              <a:t>opportunity</a:t>
            </a:r>
            <a:r>
              <a:rPr lang="en-GB" altLang="en-US" sz="2200" kern="0" dirty="0">
                <a:solidFill>
                  <a:srgbClr val="040404"/>
                </a:solidFill>
                <a:latin typeface="Calibri" panose="020F0502020204030204" pitchFamily="34" charset="0"/>
              </a:rPr>
              <a:t> for residents</a:t>
            </a:r>
          </a:p>
          <a:p>
            <a:pPr marL="180792" indent="-180792" algn="just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altLang="en-US" sz="2200" kern="0" dirty="0">
                <a:solidFill>
                  <a:srgbClr val="040404"/>
                </a:solidFill>
                <a:latin typeface="Calibri" panose="020F0502020204030204" pitchFamily="34" charset="0"/>
              </a:rPr>
              <a:t>Barnet will deliver the </a:t>
            </a:r>
            <a:r>
              <a:rPr lang="en-GB" altLang="en-US" sz="2200" b="1" kern="0" dirty="0">
                <a:solidFill>
                  <a:srgbClr val="009C9A"/>
                </a:solidFill>
                <a:latin typeface="Calibri" panose="020F0502020204030204" pitchFamily="34" charset="0"/>
              </a:rPr>
              <a:t>most homes in outer London – 20K by 2025</a:t>
            </a:r>
          </a:p>
          <a:p>
            <a:pPr marL="180792" indent="-180792" algn="just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altLang="en-US" sz="2200" kern="0" dirty="0">
                <a:solidFill>
                  <a:srgbClr val="040404"/>
                </a:solidFill>
                <a:latin typeface="Calibri" panose="020F0502020204030204" pitchFamily="34" charset="0"/>
              </a:rPr>
              <a:t>7 major </a:t>
            </a:r>
            <a:r>
              <a:rPr lang="en-GB" altLang="en-US" sz="2200" b="1" kern="0" dirty="0">
                <a:solidFill>
                  <a:srgbClr val="009C9A"/>
                </a:solidFill>
                <a:latin typeface="Calibri" panose="020F0502020204030204" pitchFamily="34" charset="0"/>
              </a:rPr>
              <a:t>regen schemes</a:t>
            </a:r>
            <a:r>
              <a:rPr lang="en-GB" altLang="en-US" sz="2200" kern="0" dirty="0">
                <a:solidFill>
                  <a:srgbClr val="040404"/>
                </a:solidFill>
                <a:latin typeface="Calibri" panose="020F0502020204030204" pitchFamily="34" charset="0"/>
              </a:rPr>
              <a:t>, with a </a:t>
            </a:r>
            <a:r>
              <a:rPr lang="en-GB" altLang="en-US" sz="2200" b="1" kern="0" dirty="0">
                <a:solidFill>
                  <a:srgbClr val="009C9A"/>
                </a:solidFill>
                <a:latin typeface="Calibri" panose="020F0502020204030204" pitchFamily="34" charset="0"/>
              </a:rPr>
              <a:t>pipeline of future development</a:t>
            </a:r>
          </a:p>
          <a:p>
            <a:pPr marL="180792" indent="-180792" algn="just" eaLnBrk="1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altLang="en-US" sz="2200" kern="0" dirty="0">
                <a:solidFill>
                  <a:srgbClr val="040404"/>
                </a:solidFill>
                <a:latin typeface="Calibri" panose="020F0502020204030204" pitchFamily="34" charset="0"/>
              </a:rPr>
              <a:t>Joint venture to </a:t>
            </a:r>
            <a:r>
              <a:rPr lang="en-GB" altLang="en-US" sz="2200" b="1" kern="0" dirty="0">
                <a:solidFill>
                  <a:srgbClr val="009C9A"/>
                </a:solidFill>
                <a:latin typeface="Calibri" panose="020F0502020204030204" pitchFamily="34" charset="0"/>
              </a:rPr>
              <a:t>sell services </a:t>
            </a:r>
            <a:r>
              <a:rPr lang="en-GB" altLang="en-US" sz="2200" kern="0" dirty="0">
                <a:solidFill>
                  <a:srgbClr val="040404"/>
                </a:solidFill>
                <a:latin typeface="Calibri" panose="020F0502020204030204" pitchFamily="34" charset="0"/>
              </a:rPr>
              <a:t>within and outside Barnet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1100" b="1" kern="0" dirty="0">
              <a:solidFill>
                <a:srgbClr val="040404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0" y="2416597"/>
            <a:ext cx="8847088" cy="375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04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-8930" y="0"/>
            <a:ext cx="9170789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22531" name="Group 5"/>
          <p:cNvGrpSpPr>
            <a:grpSpLocks/>
          </p:cNvGrpSpPr>
          <p:nvPr/>
        </p:nvGrpSpPr>
        <p:grpSpPr bwMode="auto">
          <a:xfrm>
            <a:off x="-8930" y="6241852"/>
            <a:ext cx="9161859" cy="619497"/>
            <a:chOff x="0" y="0"/>
            <a:chExt cx="8208" cy="554"/>
          </a:xfrm>
        </p:grpSpPr>
        <p:sp>
          <p:nvSpPr>
            <p:cNvPr id="22544" name="Rectangle 2"/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22545" name="Rectangle 3"/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pic>
          <p:nvPicPr>
            <p:cNvPr id="2254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167432" y="188640"/>
            <a:ext cx="8657332" cy="498946"/>
          </a:xfrm>
        </p:spPr>
        <p:txBody>
          <a:bodyPr rIns="116994"/>
          <a:lstStyle/>
          <a:p>
            <a:pPr indent="0"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7 major regeneration schemes across the borough…</a:t>
            </a:r>
          </a:p>
        </p:txBody>
      </p:sp>
      <p:grpSp>
        <p:nvGrpSpPr>
          <p:cNvPr id="22533" name="Group 11"/>
          <p:cNvGrpSpPr>
            <a:grpSpLocks/>
          </p:cNvGrpSpPr>
          <p:nvPr/>
        </p:nvGrpSpPr>
        <p:grpSpPr bwMode="auto">
          <a:xfrm>
            <a:off x="1034728" y="687586"/>
            <a:ext cx="7295555" cy="5473898"/>
            <a:chOff x="0" y="0"/>
            <a:chExt cx="6535" cy="4904"/>
          </a:xfrm>
        </p:grpSpPr>
        <p:pic>
          <p:nvPicPr>
            <p:cNvPr id="22540" name="Picture 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6535" cy="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6535" cy="4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4959" cy="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0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35" cy="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4" name="Picture 1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2" y="897434"/>
            <a:ext cx="2144241" cy="170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3"/>
          <p:cNvSpPr>
            <a:spLocks/>
          </p:cNvSpPr>
          <p:nvPr/>
        </p:nvSpPr>
        <p:spPr bwMode="auto">
          <a:xfrm>
            <a:off x="7061150" y="1504652"/>
            <a:ext cx="1143000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497" bIns="0"/>
          <a:lstStyle/>
          <a:p>
            <a:pPr marL="27905" algn="r"/>
            <a:r>
              <a:rPr lang="en-US" altLang="en-US" sz="2000">
                <a:solidFill>
                  <a:srgbClr val="F79646"/>
                </a:solidFill>
                <a:ea typeface="Geneva" pitchFamily="123" charset="-128"/>
                <a:sym typeface="Arial-BoldMT" pitchFamily="123" charset="0"/>
              </a:rPr>
              <a:t>15,000</a:t>
            </a:r>
          </a:p>
          <a:p>
            <a:pPr marL="27905" algn="r"/>
            <a:r>
              <a:rPr lang="en-US" altLang="en-US" sz="800">
                <a:solidFill>
                  <a:srgbClr val="F79646"/>
                </a:solidFill>
                <a:ea typeface="Geneva" pitchFamily="123" charset="-128"/>
                <a:sym typeface="ArialNarrow-Bold" charset="0"/>
              </a:rPr>
              <a:t>HOMES IN REGENERATION AREAS</a:t>
            </a:r>
          </a:p>
        </p:txBody>
      </p:sp>
      <p:sp>
        <p:nvSpPr>
          <p:cNvPr id="22536" name="Rectangle 14"/>
          <p:cNvSpPr>
            <a:spLocks/>
          </p:cNvSpPr>
          <p:nvPr/>
        </p:nvSpPr>
        <p:spPr bwMode="auto">
          <a:xfrm>
            <a:off x="7369225" y="2429992"/>
            <a:ext cx="834926" cy="68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497" bIns="0"/>
          <a:lstStyle/>
          <a:p>
            <a:pPr marL="27905" algn="r"/>
            <a:r>
              <a:rPr lang="en-US" altLang="en-US" sz="2000">
                <a:solidFill>
                  <a:srgbClr val="1F497D"/>
                </a:solidFill>
                <a:ea typeface="Geneva" pitchFamily="123" charset="-128"/>
                <a:sym typeface="Arial-BoldMT" pitchFamily="123" charset="0"/>
              </a:rPr>
              <a:t>450</a:t>
            </a:r>
          </a:p>
          <a:p>
            <a:pPr marL="27905" algn="r"/>
            <a:r>
              <a:rPr lang="en-US" altLang="en-US" sz="800">
                <a:solidFill>
                  <a:srgbClr val="1F497D"/>
                </a:solidFill>
                <a:ea typeface="Geneva" pitchFamily="123" charset="-128"/>
                <a:sym typeface="ArialNarrow-Bold" charset="0"/>
              </a:rPr>
              <a:t>NEW JOBS IN</a:t>
            </a:r>
          </a:p>
          <a:p>
            <a:pPr marL="27905" algn="r"/>
            <a:r>
              <a:rPr lang="en-US" altLang="en-US" sz="800">
                <a:solidFill>
                  <a:srgbClr val="1F497D"/>
                </a:solidFill>
                <a:ea typeface="Geneva" pitchFamily="123" charset="-128"/>
                <a:sym typeface="ArialNarrow-Bold" charset="0"/>
              </a:rPr>
              <a:t>NEXT 5 YEARS</a:t>
            </a:r>
          </a:p>
        </p:txBody>
      </p:sp>
      <p:sp>
        <p:nvSpPr>
          <p:cNvPr id="22537" name="Rectangle 15"/>
          <p:cNvSpPr>
            <a:spLocks/>
          </p:cNvSpPr>
          <p:nvPr/>
        </p:nvSpPr>
        <p:spPr bwMode="auto">
          <a:xfrm>
            <a:off x="5650260" y="4531816"/>
            <a:ext cx="2553891" cy="68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497" bIns="0"/>
          <a:lstStyle/>
          <a:p>
            <a:pPr marL="27905" algn="r"/>
            <a:r>
              <a:rPr lang="en-US" altLang="en-US" sz="2000">
                <a:solidFill>
                  <a:srgbClr val="00B0F0"/>
                </a:solidFill>
                <a:ea typeface="Geneva" pitchFamily="123" charset="-128"/>
                <a:sym typeface="Arial-BoldMT" pitchFamily="123" charset="0"/>
              </a:rPr>
              <a:t>+91,509</a:t>
            </a:r>
          </a:p>
          <a:p>
            <a:pPr marL="27905" algn="r"/>
            <a:r>
              <a:rPr lang="en-US" altLang="en-US" sz="800">
                <a:solidFill>
                  <a:srgbClr val="00B0F0"/>
                </a:solidFill>
                <a:ea typeface="Geneva" pitchFamily="123" charset="-128"/>
                <a:sym typeface="ArialNarrow-Bold" charset="0"/>
              </a:rPr>
              <a:t>SQM OF RETAIL &amp; COMMERCIAL SPACE </a:t>
            </a:r>
          </a:p>
          <a:p>
            <a:pPr marL="27905" algn="r"/>
            <a:r>
              <a:rPr lang="en-US" altLang="en-US" sz="800">
                <a:solidFill>
                  <a:srgbClr val="00B0F0"/>
                </a:solidFill>
                <a:ea typeface="Geneva" pitchFamily="123" charset="-128"/>
                <a:sym typeface="ArialNarrow-Bold" charset="0"/>
              </a:rPr>
              <a:t>DELIVERED IN BRENT CROSS SHOPPING CENTRE</a:t>
            </a:r>
          </a:p>
        </p:txBody>
      </p:sp>
      <p:sp>
        <p:nvSpPr>
          <p:cNvPr id="22538" name="Rectangle 16"/>
          <p:cNvSpPr>
            <a:spLocks/>
          </p:cNvSpPr>
          <p:nvPr/>
        </p:nvSpPr>
        <p:spPr bwMode="auto">
          <a:xfrm>
            <a:off x="6680523" y="3407793"/>
            <a:ext cx="1523628" cy="83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497" bIns="0"/>
          <a:lstStyle/>
          <a:p>
            <a:pPr marL="27905" algn="r"/>
            <a:r>
              <a:rPr lang="en-US" altLang="en-US" sz="2000">
                <a:solidFill>
                  <a:srgbClr val="8064A2"/>
                </a:solidFill>
                <a:ea typeface="Geneva" pitchFamily="123" charset="-128"/>
                <a:sym typeface="Arial-BoldMT" pitchFamily="123" charset="0"/>
              </a:rPr>
              <a:t>10</a:t>
            </a:r>
          </a:p>
          <a:p>
            <a:pPr marL="27905" algn="r"/>
            <a:r>
              <a:rPr lang="en-US" altLang="en-US" sz="800">
                <a:solidFill>
                  <a:srgbClr val="8064A2"/>
                </a:solidFill>
                <a:ea typeface="Geneva" pitchFamily="123" charset="-128"/>
                <a:sym typeface="ArialNarrow-Bold" charset="0"/>
              </a:rPr>
              <a:t>SCHOOLS ACROSS</a:t>
            </a:r>
          </a:p>
          <a:p>
            <a:pPr marL="27905" algn="r"/>
            <a:r>
              <a:rPr lang="en-US" altLang="en-US" sz="800">
                <a:solidFill>
                  <a:srgbClr val="8064A2"/>
                </a:solidFill>
                <a:ea typeface="Geneva" pitchFamily="123" charset="-128"/>
                <a:sym typeface="ArialNarrow-Bold" charset="0"/>
              </a:rPr>
              <a:t>PRIMARY, SECONDARY &amp;</a:t>
            </a:r>
          </a:p>
          <a:p>
            <a:pPr marL="27905" algn="r"/>
            <a:r>
              <a:rPr lang="en-US" altLang="en-US" sz="800">
                <a:solidFill>
                  <a:srgbClr val="8064A2"/>
                </a:solidFill>
                <a:ea typeface="Geneva" pitchFamily="123" charset="-128"/>
                <a:sym typeface="ArialNarrow-Bold" charset="0"/>
              </a:rPr>
              <a:t>HIGHER EDUCATION LEVELS</a:t>
            </a:r>
          </a:p>
        </p:txBody>
      </p:sp>
      <p:sp>
        <p:nvSpPr>
          <p:cNvPr id="22539" name="Rectangle 17"/>
          <p:cNvSpPr>
            <a:spLocks/>
          </p:cNvSpPr>
          <p:nvPr/>
        </p:nvSpPr>
        <p:spPr bwMode="auto">
          <a:xfrm>
            <a:off x="7031013" y="5509618"/>
            <a:ext cx="1173137" cy="54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8497" bIns="0"/>
          <a:lstStyle/>
          <a:p>
            <a:pPr marL="27905" algn="r"/>
            <a:r>
              <a:rPr lang="en-US" altLang="en-US" sz="2000">
                <a:solidFill>
                  <a:srgbClr val="00B050"/>
                </a:solidFill>
                <a:ea typeface="Geneva" pitchFamily="123" charset="-128"/>
                <a:sym typeface="Arial-BoldMT" pitchFamily="123" charset="0"/>
              </a:rPr>
              <a:t>£25m+</a:t>
            </a:r>
          </a:p>
          <a:p>
            <a:pPr marL="27905" algn="r"/>
            <a:r>
              <a:rPr lang="en-US" altLang="en-US" sz="800">
                <a:solidFill>
                  <a:srgbClr val="00B050"/>
                </a:solidFill>
                <a:ea typeface="Geneva" pitchFamily="123" charset="-128"/>
                <a:sym typeface="ArialNarrow-Bold" charset="0"/>
              </a:rPr>
              <a:t>NEW HOMES BONUS</a:t>
            </a:r>
          </a:p>
        </p:txBody>
      </p:sp>
    </p:spTree>
    <p:extLst>
      <p:ext uri="{BB962C8B-B14F-4D97-AF65-F5344CB8AC3E}">
        <p14:creationId xmlns:p14="http://schemas.microsoft.com/office/powerpoint/2010/main" val="1619313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188641"/>
            <a:ext cx="8151531" cy="432047"/>
          </a:xfrm>
        </p:spPr>
        <p:txBody>
          <a:bodyPr/>
          <a:lstStyle/>
          <a:p>
            <a:r>
              <a:rPr lang="en-US" sz="2200" dirty="0" smtClean="0">
                <a:latin typeface="Calibri" panose="020F0502020204030204" pitchFamily="34" charset="0"/>
              </a:rPr>
              <a:t>Supporting resilient communities and managing demand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50" y="836713"/>
            <a:ext cx="8151531" cy="5070276"/>
          </a:xfrm>
        </p:spPr>
        <p:txBody>
          <a:bodyPr/>
          <a:lstStyle/>
          <a:p>
            <a:r>
              <a:rPr lang="en-GB" sz="1800" dirty="0"/>
              <a:t>Everyone needs to do their bit – helping to keep our streets and parks tidy, recycling more, and looking out for our neighbours etc</a:t>
            </a:r>
          </a:p>
          <a:p>
            <a:r>
              <a:rPr lang="en-GB" sz="1800" dirty="0"/>
              <a:t>But this also means residents having more of a say in the future of their local area, and we will increase our support for those residents and groups who want to take on a more active role</a:t>
            </a:r>
            <a:r>
              <a:rPr lang="en-GB" sz="1800" dirty="0" smtClean="0"/>
              <a:t>.</a:t>
            </a:r>
          </a:p>
          <a:p>
            <a:r>
              <a:rPr lang="en-GB" sz="1800" dirty="0" smtClean="0"/>
              <a:t>Our </a:t>
            </a:r>
            <a:r>
              <a:rPr lang="en-GB" sz="1800" dirty="0"/>
              <a:t>aim is to target our resources at those most in need, and support residents to stay </a:t>
            </a:r>
            <a:r>
              <a:rPr lang="en-GB" sz="1800" dirty="0" smtClean="0"/>
              <a:t>independent </a:t>
            </a:r>
            <a:r>
              <a:rPr lang="en-GB" sz="1800" dirty="0"/>
              <a:t>for as long as possible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362">
            <a:off x="700617" y="4177253"/>
            <a:ext cx="2673232" cy="160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424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Transforming local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50" y="1052737"/>
            <a:ext cx="8151531" cy="4854252"/>
          </a:xfrm>
        </p:spPr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ur </a:t>
            </a:r>
            <a:r>
              <a:rPr lang="en-GB" dirty="0"/>
              <a:t>focus is on </a:t>
            </a:r>
            <a:r>
              <a:rPr lang="en-GB" dirty="0" smtClean="0"/>
              <a:t>achieving the </a:t>
            </a:r>
            <a:r>
              <a:rPr lang="en-GB" dirty="0"/>
              <a:t>best outcomes for </a:t>
            </a:r>
            <a:r>
              <a:rPr lang="en-GB" dirty="0" smtClean="0"/>
              <a:t>residents </a:t>
            </a:r>
            <a:r>
              <a:rPr lang="en-GB" dirty="0"/>
              <a:t>whilst delivering value for money to the </a:t>
            </a:r>
            <a:r>
              <a:rPr lang="en-GB" dirty="0" smtClean="0"/>
              <a:t>taxpayer</a:t>
            </a:r>
          </a:p>
          <a:p>
            <a:r>
              <a:rPr lang="en-GB" dirty="0" smtClean="0"/>
              <a:t>We work </a:t>
            </a:r>
            <a:r>
              <a:rPr lang="en-GB" dirty="0"/>
              <a:t>with a range of public, private, and voluntary sector </a:t>
            </a:r>
            <a:r>
              <a:rPr lang="en-GB" dirty="0" smtClean="0"/>
              <a:t>organisations.</a:t>
            </a:r>
          </a:p>
          <a:p>
            <a:r>
              <a:rPr lang="en-GB" dirty="0" smtClean="0"/>
              <a:t>Continuing to look at new and innovative ways to deliver local services.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879">
            <a:off x="924464" y="3803494"/>
            <a:ext cx="1546022" cy="162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366">
            <a:off x="6040988" y="3550686"/>
            <a:ext cx="2058311" cy="213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181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252792" cy="1811451"/>
          </a:xfrm>
        </p:spPr>
        <p:txBody>
          <a:bodyPr/>
          <a:lstStyle/>
          <a:p>
            <a:pPr algn="l"/>
            <a:r>
              <a:rPr lang="en-GB" sz="3600" dirty="0" smtClean="0">
                <a:latin typeface="Calibri" pitchFamily="34" charset="0"/>
              </a:rPr>
              <a:t>Economic and political context…</a:t>
            </a:r>
            <a:endParaRPr lang="en-GB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60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-8930" y="0"/>
            <a:ext cx="9170789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-8930" y="6241852"/>
            <a:ext cx="9161859" cy="619497"/>
            <a:chOff x="0" y="0"/>
            <a:chExt cx="8208" cy="554"/>
          </a:xfrm>
        </p:grpSpPr>
        <p:sp>
          <p:nvSpPr>
            <p:cNvPr id="26629" name="Rectangle 2"/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26630" name="Rectangle 3"/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pic>
          <p:nvPicPr>
            <p:cNvPr id="2663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6628" name="Rectangle 6"/>
          <p:cNvSpPr>
            <a:spLocks/>
          </p:cNvSpPr>
          <p:nvPr/>
        </p:nvSpPr>
        <p:spPr bwMode="auto">
          <a:xfrm>
            <a:off x="593824" y="2589609"/>
            <a:ext cx="7938492" cy="106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6" bIns="0" anchor="ctr"/>
          <a:lstStyle/>
          <a:p>
            <a:pPr marL="40182" algn="ctr"/>
            <a:r>
              <a:rPr lang="en-US" altLang="en-US" sz="3400" b="1" dirty="0">
                <a:solidFill>
                  <a:srgbClr val="00988D"/>
                </a:solidFill>
                <a:latin typeface="Calibri" pitchFamily="34" charset="0"/>
                <a:ea typeface="Geneva" pitchFamily="123" charset="-128"/>
                <a:cs typeface="Calibri" pitchFamily="34" charset="0"/>
                <a:sym typeface="Georgia-Bold" pitchFamily="123" charset="0"/>
              </a:rPr>
              <a:t>Underpinned by a commitment to improved customer services and transparency...</a:t>
            </a:r>
          </a:p>
        </p:txBody>
      </p:sp>
    </p:spTree>
    <p:extLst>
      <p:ext uri="{BB962C8B-B14F-4D97-AF65-F5344CB8AC3E}">
        <p14:creationId xmlns:p14="http://schemas.microsoft.com/office/powerpoint/2010/main" val="809712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-8930" y="0"/>
            <a:ext cx="9170789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27651" name="Group 5"/>
          <p:cNvGrpSpPr>
            <a:grpSpLocks/>
          </p:cNvGrpSpPr>
          <p:nvPr/>
        </p:nvGrpSpPr>
        <p:grpSpPr bwMode="auto">
          <a:xfrm>
            <a:off x="-8930" y="6241852"/>
            <a:ext cx="9161859" cy="619497"/>
            <a:chOff x="0" y="0"/>
            <a:chExt cx="8208" cy="554"/>
          </a:xfrm>
        </p:grpSpPr>
        <p:sp>
          <p:nvSpPr>
            <p:cNvPr id="27659" name="Rectangle 2"/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27660" name="Rectangle 3"/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pic>
          <p:nvPicPr>
            <p:cNvPr id="2766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143992" y="75903"/>
            <a:ext cx="8934152" cy="771302"/>
          </a:xfrm>
        </p:spPr>
        <p:txBody>
          <a:bodyPr rIns="116988"/>
          <a:lstStyle/>
          <a:p>
            <a:pPr indent="0">
              <a:defRPr/>
            </a:pPr>
            <a:r>
              <a:rPr lang="en-GB" alt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Improving customer services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43992" y="745629"/>
            <a:ext cx="8856018" cy="552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lIns="35715" tIns="35715" rIns="76352" bIns="35715"/>
          <a:lstStyle>
            <a:lvl1pPr marL="488950" indent="-450850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00988D"/>
              </a:buClr>
              <a:buSzPct val="100000"/>
              <a:buFont typeface="Arial" pitchFamily="34" charset="0"/>
              <a:buChar char="●"/>
              <a:defRPr sz="30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1pPr>
            <a:lvl2pPr marL="758825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2pPr>
            <a:lvl3pPr marL="1028700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3pPr>
            <a:lvl4pPr marL="1298575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4pPr>
            <a:lvl5pPr marL="1568450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5pPr>
            <a:lvl6pPr marL="20256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6pPr>
            <a:lvl7pPr marL="24828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7pPr>
            <a:lvl8pPr marL="29400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8pPr>
            <a:lvl9pPr marL="33972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800" b="1" kern="0" dirty="0">
              <a:solidFill>
                <a:srgbClr val="040404"/>
              </a:solidFill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800" b="1" kern="0" dirty="0">
              <a:solidFill>
                <a:srgbClr val="040404"/>
              </a:solidFill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800" kern="0" dirty="0">
              <a:solidFill>
                <a:srgbClr val="040404"/>
              </a:solidFill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1100" b="1" kern="0" dirty="0">
              <a:solidFill>
                <a:srgbClr val="040404"/>
              </a:solidFill>
              <a:latin typeface="Calibri" panose="020F0502020204030204" pitchFamily="34" charset="0"/>
            </a:endParaRPr>
          </a:p>
        </p:txBody>
      </p:sp>
      <p:pic>
        <p:nvPicPr>
          <p:cNvPr id="2765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0000">
            <a:off x="1006822" y="1691060"/>
            <a:ext cx="3201293" cy="463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000">
            <a:off x="3796234" y="1509117"/>
            <a:ext cx="4346525" cy="235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6" name="Group 31"/>
          <p:cNvGrpSpPr>
            <a:grpSpLocks/>
          </p:cNvGrpSpPr>
          <p:nvPr/>
        </p:nvGrpSpPr>
        <p:grpSpPr bwMode="auto">
          <a:xfrm rot="-1260000">
            <a:off x="5719465" y="3949155"/>
            <a:ext cx="2899916" cy="2383111"/>
            <a:chOff x="0" y="0"/>
            <a:chExt cx="1864" cy="1448"/>
          </a:xfrm>
        </p:grpSpPr>
        <p:pic>
          <p:nvPicPr>
            <p:cNvPr id="27657" name="Picture 2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1741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8" name="Picture 3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64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3420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/>
          </p:cNvSpPr>
          <p:nvPr/>
        </p:nvSpPr>
        <p:spPr bwMode="auto">
          <a:xfrm>
            <a:off x="-8930" y="0"/>
            <a:ext cx="9170789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-8930" y="6241852"/>
            <a:ext cx="9161859" cy="619497"/>
            <a:chOff x="0" y="0"/>
            <a:chExt cx="8208" cy="554"/>
          </a:xfrm>
        </p:grpSpPr>
        <p:sp>
          <p:nvSpPr>
            <p:cNvPr id="28681" name="Rectangle 2"/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28682" name="Rectangle 3"/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pic>
          <p:nvPicPr>
            <p:cNvPr id="2868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65857" y="142875"/>
            <a:ext cx="9012287" cy="450949"/>
          </a:xfrm>
        </p:spPr>
        <p:txBody>
          <a:bodyPr rIns="116988"/>
          <a:lstStyle/>
          <a:p>
            <a:pPr indent="0">
              <a:defRPr/>
            </a:pPr>
            <a:r>
              <a:rPr lang="en-GB" alt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And a continued commitment to openness and transparency…</a:t>
            </a:r>
            <a:endParaRPr lang="en-US" alt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17045" y="2518172"/>
            <a:ext cx="4782964" cy="375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lIns="35715" tIns="35715" rIns="76352" bIns="35715"/>
          <a:lstStyle>
            <a:lvl1pPr marL="488950" indent="-450850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00988D"/>
              </a:buClr>
              <a:buSzPct val="100000"/>
              <a:buFont typeface="Arial" pitchFamily="34" charset="0"/>
              <a:buChar char="●"/>
              <a:defRPr sz="30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1pPr>
            <a:lvl2pPr marL="758825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2pPr>
            <a:lvl3pPr marL="1028700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3pPr>
            <a:lvl4pPr marL="1298575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4pPr>
            <a:lvl5pPr marL="1568450" indent="-269875" algn="l" rtl="0" eaLnBrk="0" fontAlgn="base" hangingPunct="0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pitchFamily="123" charset="0"/>
              <a:buChar char="•"/>
              <a:defRPr sz="2400">
                <a:solidFill>
                  <a:srgbClr val="4D4E53"/>
                </a:solidFill>
                <a:latin typeface="Arial"/>
                <a:ea typeface="+mn-ea"/>
                <a:cs typeface="+mn-cs"/>
                <a:sym typeface="Arial-BoldMT" pitchFamily="123" charset="0"/>
              </a:defRPr>
            </a:lvl5pPr>
            <a:lvl6pPr marL="20256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6pPr>
            <a:lvl7pPr marL="24828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7pPr>
            <a:lvl8pPr marL="29400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8pPr>
            <a:lvl9pPr marL="3397250" indent="-269875" algn="l" rtl="0" fontAlgn="base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>
                <a:srgbClr val="5ABADE"/>
              </a:buClr>
              <a:buSzPct val="100000"/>
              <a:buFont typeface="Arial-BoldMT" charset="0"/>
              <a:buChar char="•"/>
              <a:defRPr sz="24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800" b="1" kern="0" dirty="0">
              <a:solidFill>
                <a:srgbClr val="040404"/>
              </a:solidFill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800" b="1" kern="0" dirty="0">
              <a:solidFill>
                <a:srgbClr val="040404"/>
              </a:solidFill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800" kern="0" dirty="0">
              <a:solidFill>
                <a:srgbClr val="040404"/>
              </a:solidFill>
              <a:latin typeface="Calibri" panose="020F050202020403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altLang="en-US" sz="1100" b="1" kern="0" dirty="0">
              <a:solidFill>
                <a:srgbClr val="040404"/>
              </a:solidFill>
              <a:latin typeface="Calibri" panose="020F0502020204030204" pitchFamily="34" charset="0"/>
            </a:endParaRPr>
          </a:p>
        </p:txBody>
      </p:sp>
      <p:pic>
        <p:nvPicPr>
          <p:cNvPr id="28678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0000">
            <a:off x="416347" y="1858491"/>
            <a:ext cx="6133579" cy="430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000">
            <a:off x="4609951" y="1069330"/>
            <a:ext cx="3997152" cy="195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6347892" y="3359795"/>
            <a:ext cx="1782589" cy="317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EAE2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636363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54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/>
          </p:cNvSpPr>
          <p:nvPr/>
        </p:nvSpPr>
        <p:spPr bwMode="auto">
          <a:xfrm>
            <a:off x="-8930" y="0"/>
            <a:ext cx="9170789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7171" name="Group 7"/>
          <p:cNvGrpSpPr>
            <a:grpSpLocks/>
          </p:cNvGrpSpPr>
          <p:nvPr/>
        </p:nvGrpSpPr>
        <p:grpSpPr bwMode="auto">
          <a:xfrm>
            <a:off x="-8930" y="6241852"/>
            <a:ext cx="9161859" cy="619497"/>
            <a:chOff x="0" y="0"/>
            <a:chExt cx="8208" cy="554"/>
          </a:xfrm>
        </p:grpSpPr>
        <p:sp>
          <p:nvSpPr>
            <p:cNvPr id="7183" name="Rectangle 4"/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7184" name="Rectangle 5"/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pic>
          <p:nvPicPr>
            <p:cNvPr id="7185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7172" name="Picture 4" descr="Image result for theresa m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000">
            <a:off x="3844231" y="584894"/>
            <a:ext cx="3119810" cy="208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Image result for david camer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000">
            <a:off x="2019226" y="1270248"/>
            <a:ext cx="1703338" cy="1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Image result for jeremy corby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88" y="1771427"/>
            <a:ext cx="913061" cy="127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1230065" y="262310"/>
            <a:ext cx="2784947" cy="8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GB" sz="2500" b="1">
                <a:solidFill>
                  <a:srgbClr val="009C9A"/>
                </a:solidFill>
                <a:latin typeface="Calibri" pitchFamily="34" charset="0"/>
              </a:rPr>
              <a:t>UK POLITICS HAS CHANGED…</a:t>
            </a: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267891" y="3141018"/>
            <a:ext cx="2957959" cy="84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GB" sz="2500" b="1" dirty="0">
                <a:solidFill>
                  <a:srgbClr val="009C9A"/>
                </a:solidFill>
                <a:latin typeface="Calibri" pitchFamily="34" charset="0"/>
              </a:rPr>
              <a:t>UK ECONOMY REMAINS FRAGILE…</a:t>
            </a:r>
          </a:p>
        </p:txBody>
      </p:sp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5749603" y="3335239"/>
            <a:ext cx="2936751" cy="45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itchFamily="34" charset="0"/>
                <a:ea typeface="ヒラギノ角ゴ ProN W3" pitchFamily="123" charset="-128"/>
                <a:sym typeface="Arial" pitchFamily="34" charset="0"/>
              </a:defRPr>
            </a:lvl9pPr>
          </a:lstStyle>
          <a:p>
            <a:pPr eaLnBrk="1" hangingPunct="1"/>
            <a:r>
              <a:rPr lang="en-GB" sz="2500" b="1" dirty="0">
                <a:solidFill>
                  <a:srgbClr val="009C9A"/>
                </a:solidFill>
                <a:latin typeface="Calibri" pitchFamily="34" charset="0"/>
              </a:rPr>
              <a:t>IMPACT OF BREXIT..?</a:t>
            </a:r>
          </a:p>
        </p:txBody>
      </p:sp>
      <p:pic>
        <p:nvPicPr>
          <p:cNvPr id="7178" name="Picture 10" descr="Image result for brex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00">
            <a:off x="5989588" y="4430242"/>
            <a:ext cx="2831828" cy="176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Image result for george osbor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">
            <a:off x="246683" y="5536406"/>
            <a:ext cx="1332756" cy="88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6" descr="Image result for philip hammo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">
            <a:off x="920875" y="4511725"/>
            <a:ext cx="2239119" cy="139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2" descr="Image result for mark carne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000">
            <a:off x="3723680" y="5284143"/>
            <a:ext cx="1620738" cy="121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Hannah.Chillingworth\AppData\Local\Microsoft\Windows\Temporary Internet Files\Content.IE5\X8NWFMY4\pound-sign-black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89157">
            <a:off x="3125218" y="3461254"/>
            <a:ext cx="1776809" cy="17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5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4000" dirty="0" smtClean="0">
                <a:latin typeface="Calibri" pitchFamily="34" charset="0"/>
              </a:rPr>
              <a:t>Challenges and opportunities in local government</a:t>
            </a:r>
            <a:endParaRPr lang="en-GB" sz="4000" dirty="0">
              <a:latin typeface="Calibri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sz="2400" dirty="0" smtClean="0"/>
              <a:t>How we’re approaching it in Barnet…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746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Planning ahead has been crucial…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2008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Future Shape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project set the framework for Barnet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s response to impending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Government austerity </a:t>
            </a:r>
            <a:r>
              <a:rPr lang="en-US" altLang="ja-JP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endParaRPr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Future Shape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became 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One Barnet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– our ambitious change </a:t>
            </a:r>
            <a:r>
              <a:rPr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to achieve £75m (26%) of savings resulting from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2010 Spending Review</a:t>
            </a:r>
            <a:endParaRPr lang="en-US" altLang="en-US" sz="2400" dirty="0">
              <a:solidFill>
                <a:srgbClr val="009C9A"/>
              </a:solidFill>
              <a:latin typeface="Calibri" pitchFamily="34" charset="0"/>
              <a:ea typeface="Geneva" pitchFamily="123" charset="-128"/>
              <a:cs typeface="Calibri" pitchFamily="34" charset="0"/>
              <a:sym typeface="Georgia-Bold" pitchFamily="123" charset="0"/>
            </a:endParaRPr>
          </a:p>
          <a:p>
            <a:endParaRPr lang="en-GB" dirty="0"/>
          </a:p>
        </p:txBody>
      </p:sp>
      <p:pic>
        <p:nvPicPr>
          <p:cNvPr id="4" name="Picture 30" descr="http://i.telegraph.co.uk/multimedia/archive/03236/budget-Osborne_323648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144">
            <a:off x="601824" y="3855204"/>
            <a:ext cx="3466227" cy="216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Image result for hm treasu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956">
            <a:off x="4904800" y="3807830"/>
            <a:ext cx="2901269" cy="198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926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Planning ahead has been crucial…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550" y="1052737"/>
            <a:ext cx="8151531" cy="4854252"/>
          </a:xfrm>
        </p:spPr>
        <p:txBody>
          <a:bodyPr/>
          <a:lstStyle/>
          <a:p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Georgia-Bold" pitchFamily="123" charset="0"/>
              </a:rPr>
              <a:t>One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  <a:sym typeface="Georgia-Bold" pitchFamily="123" charset="0"/>
              </a:rPr>
              <a:t>Barnet was about reimagining public services for the C21st and asking fundamental questions of local services…</a:t>
            </a:r>
          </a:p>
          <a:p>
            <a:pPr marL="768533" lvl="2" indent="-457200">
              <a:lnSpc>
                <a:spcPct val="130000"/>
              </a:lnSpc>
              <a:spcBef>
                <a:spcPts val="988"/>
              </a:spcBef>
              <a:buClr>
                <a:srgbClr val="00988D"/>
              </a:buClr>
              <a:buSzPct val="100000"/>
              <a:buFont typeface="Arial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Is this service </a:t>
            </a:r>
            <a:r>
              <a:rPr lang="en-US" altLang="en-US" sz="1800" dirty="0">
                <a:solidFill>
                  <a:srgbClr val="009B9A"/>
                </a:solidFill>
                <a:latin typeface="Calibri" pitchFamily="34" charset="0"/>
                <a:ea typeface="Geneva" pitchFamily="123" charset="-128"/>
              </a:rPr>
              <a:t>necessary?</a:t>
            </a:r>
            <a:endParaRPr lang="en-US" altLang="en-US" sz="1800" dirty="0">
              <a:latin typeface="Calibri" pitchFamily="34" charset="0"/>
              <a:ea typeface="Geneva" pitchFamily="123" charset="-128"/>
            </a:endParaRPr>
          </a:p>
          <a:p>
            <a:pPr marL="768533" lvl="2" indent="-457200">
              <a:lnSpc>
                <a:spcPct val="130000"/>
              </a:lnSpc>
              <a:spcBef>
                <a:spcPts val="988"/>
              </a:spcBef>
              <a:buClr>
                <a:srgbClr val="00988D"/>
              </a:buClr>
              <a:buSzPct val="100000"/>
              <a:buFont typeface="Arial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Is this the right </a:t>
            </a:r>
            <a:r>
              <a:rPr lang="en-US" altLang="en-US" sz="1800" dirty="0">
                <a:solidFill>
                  <a:srgbClr val="009B9A"/>
                </a:solidFill>
                <a:latin typeface="Calibri" pitchFamily="34" charset="0"/>
                <a:ea typeface="Geneva" pitchFamily="123" charset="-128"/>
              </a:rPr>
              <a:t>model</a:t>
            </a:r>
            <a:r>
              <a:rPr lang="en-US" altLang="en-US" sz="1800" dirty="0">
                <a:latin typeface="Calibri" pitchFamily="34" charset="0"/>
                <a:ea typeface="Geneva" pitchFamily="123" charset="-128"/>
              </a:rPr>
              <a:t>?</a:t>
            </a:r>
          </a:p>
          <a:p>
            <a:pPr marL="768533" lvl="2" indent="-457200">
              <a:lnSpc>
                <a:spcPct val="130000"/>
              </a:lnSpc>
              <a:spcBef>
                <a:spcPts val="988"/>
              </a:spcBef>
              <a:buClr>
                <a:srgbClr val="00988D"/>
              </a:buClr>
              <a:buSzPct val="100000"/>
              <a:buFont typeface="Arial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Who’s best placed to </a:t>
            </a:r>
            <a:r>
              <a:rPr lang="en-US" altLang="en-US" sz="1800" dirty="0">
                <a:solidFill>
                  <a:srgbClr val="009B9A"/>
                </a:solidFill>
                <a:latin typeface="Calibri" pitchFamily="34" charset="0"/>
                <a:ea typeface="Geneva" pitchFamily="123" charset="-128"/>
              </a:rPr>
              <a:t>deliver it</a:t>
            </a:r>
            <a:r>
              <a:rPr lang="en-US" altLang="en-US" sz="1800" dirty="0">
                <a:latin typeface="Calibri" pitchFamily="34" charset="0"/>
                <a:ea typeface="Geneva" pitchFamily="123" charset="-128"/>
              </a:rPr>
              <a:t>?</a:t>
            </a:r>
          </a:p>
          <a:p>
            <a:endParaRPr lang="en-GB" dirty="0"/>
          </a:p>
        </p:txBody>
      </p:sp>
      <p:sp>
        <p:nvSpPr>
          <p:cNvPr id="4" name="Rectangle 14"/>
          <p:cNvSpPr>
            <a:spLocks/>
          </p:cNvSpPr>
          <p:nvPr/>
        </p:nvSpPr>
        <p:spPr bwMode="auto">
          <a:xfrm>
            <a:off x="546100" y="3436938"/>
            <a:ext cx="1222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en-US" sz="3200" b="1" dirty="0">
                <a:solidFill>
                  <a:srgbClr val="009C9A"/>
                </a:solidFill>
                <a:latin typeface="Calibri" pitchFamily="34" charset="0"/>
                <a:ea typeface="Geneva" pitchFamily="123" charset="-128"/>
                <a:sym typeface="Lucida Grande" pitchFamily="123" charset="0"/>
              </a:rPr>
              <a:t>Then…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09637" y="3996903"/>
            <a:ext cx="2917676" cy="2139950"/>
            <a:chOff x="0" y="0"/>
            <a:chExt cx="3376" cy="2616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48"/>
              <a:ext cx="3248" cy="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76" cy="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3"/>
          <p:cNvSpPr>
            <a:spLocks/>
          </p:cNvSpPr>
          <p:nvPr/>
        </p:nvSpPr>
        <p:spPr bwMode="auto">
          <a:xfrm>
            <a:off x="5060951" y="3436938"/>
            <a:ext cx="11699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altLang="en-US" sz="3200" b="1">
                <a:solidFill>
                  <a:srgbClr val="009C9A"/>
                </a:solidFill>
                <a:latin typeface="Calibri" pitchFamily="34" charset="0"/>
                <a:ea typeface="Geneva" pitchFamily="123" charset="-128"/>
                <a:sym typeface="Lucida Grande" pitchFamily="123" charset="0"/>
              </a:rPr>
              <a:t>Now…</a:t>
            </a:r>
          </a:p>
        </p:txBody>
      </p:sp>
      <p:pic>
        <p:nvPicPr>
          <p:cNvPr id="9" name="Picture 12">
            <a:hlinkClick r:id="rId4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76126"/>
            <a:ext cx="49577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600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151531" cy="848128"/>
          </a:xfrm>
        </p:spPr>
        <p:txBody>
          <a:bodyPr/>
          <a:lstStyle/>
          <a:p>
            <a:pPr algn="ctr"/>
            <a:r>
              <a:rPr lang="en-GB" dirty="0" smtClean="0">
                <a:latin typeface="Calibri" pitchFamily="34" charset="0"/>
              </a:rPr>
              <a:t>2010 – 2015…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9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/>
          </p:cNvSpPr>
          <p:nvPr/>
        </p:nvSpPr>
        <p:spPr bwMode="auto">
          <a:xfrm>
            <a:off x="-10046" y="0"/>
            <a:ext cx="9171906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-10047" y="6241852"/>
            <a:ext cx="9164093" cy="619497"/>
            <a:chOff x="0" y="0"/>
            <a:chExt cx="8208" cy="554"/>
          </a:xfrm>
        </p:grpSpPr>
        <p:sp>
          <p:nvSpPr>
            <p:cNvPr id="12297" name="Rectangle 2"/>
            <p:cNvSpPr>
              <a:spLocks/>
            </p:cNvSpPr>
            <p:nvPr/>
          </p:nvSpPr>
          <p:spPr bwMode="auto">
            <a:xfrm>
              <a:off x="0" y="0"/>
              <a:ext cx="8208" cy="553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12298" name="Rectangle 3"/>
            <p:cNvSpPr>
              <a:spLocks/>
            </p:cNvSpPr>
            <p:nvPr/>
          </p:nvSpPr>
          <p:spPr bwMode="auto">
            <a:xfrm>
              <a:off x="9" y="43"/>
              <a:ext cx="8199" cy="511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pic>
          <p:nvPicPr>
            <p:cNvPr id="1229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167432" y="138410"/>
            <a:ext cx="8100343" cy="606103"/>
          </a:xfrm>
        </p:spPr>
        <p:txBody>
          <a:bodyPr lIns="64284" tIns="32142" rIns="64284" bIns="32142" rtlCol="0">
            <a:normAutofit/>
          </a:bodyPr>
          <a:lstStyle/>
          <a:p>
            <a:pPr algn="l" eaLnBrk="1" hangingPunct="1">
              <a:defRPr/>
            </a:pPr>
            <a:r>
              <a:rPr lang="en-US" altLang="en-US" sz="2200" kern="1200" dirty="0">
                <a:solidFill>
                  <a:srgbClr val="009C9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£75m successfully saved in the first half of the decade…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08273" y="745629"/>
            <a:ext cx="4778499" cy="5144617"/>
          </a:xfrm>
        </p:spPr>
        <p:txBody>
          <a:bodyPr rIns="116976"/>
          <a:lstStyle/>
          <a:p>
            <a:pPr marL="510144" indent="-342882" algn="just">
              <a:lnSpc>
                <a:spcPct val="100000"/>
              </a:lnSpc>
              <a:spcBef>
                <a:spcPts val="0"/>
              </a:spcBef>
              <a:buClr>
                <a:srgbClr val="00988D"/>
              </a:buClr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04040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£75m successfully saved during 2010-2015, </a:t>
            </a:r>
            <a:r>
              <a:rPr lang="en-GB" sz="2200" dirty="0">
                <a:solidFill>
                  <a:srgbClr val="009C9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limited impact on frontline services</a:t>
            </a:r>
            <a:endParaRPr lang="en-GB" sz="2200" dirty="0">
              <a:solidFill>
                <a:srgbClr val="04040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0144" indent="-342882" algn="just">
              <a:lnSpc>
                <a:spcPct val="100000"/>
              </a:lnSpc>
              <a:spcBef>
                <a:spcPts val="0"/>
              </a:spcBef>
              <a:buClr>
                <a:srgbClr val="00988D"/>
              </a:buClr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2"/>
                </a:solidFill>
                <a:latin typeface="Calibri" pitchFamily="34" charset="0"/>
              </a:rPr>
              <a:t>Planning ahead </a:t>
            </a:r>
            <a:r>
              <a:rPr lang="en-GB" sz="2200" dirty="0">
                <a:solidFill>
                  <a:srgbClr val="009C9A"/>
                </a:solidFill>
                <a:latin typeface="Calibri" pitchFamily="34" charset="0"/>
              </a:rPr>
              <a:t>avoided mass redundancies</a:t>
            </a:r>
            <a:endParaRPr lang="en-GB" sz="2200" dirty="0">
              <a:solidFill>
                <a:srgbClr val="04040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510144" indent="-342882" algn="just">
              <a:lnSpc>
                <a:spcPct val="100000"/>
              </a:lnSpc>
              <a:spcBef>
                <a:spcPts val="0"/>
              </a:spcBef>
              <a:buClr>
                <a:srgbClr val="00988D"/>
              </a:buClr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009C9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Strong 5 year plan for the future </a:t>
            </a:r>
            <a:r>
              <a:rPr lang="en-GB" sz="2200" dirty="0">
                <a:solidFill>
                  <a:srgbClr val="04040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ahead of most councils:</a:t>
            </a:r>
          </a:p>
          <a:p>
            <a:pPr marL="348209" indent="-180948" algn="just">
              <a:lnSpc>
                <a:spcPct val="100000"/>
              </a:lnSpc>
              <a:spcBef>
                <a:spcPts val="0"/>
              </a:spcBef>
              <a:buClr>
                <a:srgbClr val="00988D"/>
              </a:buClr>
              <a:defRPr/>
            </a:pPr>
            <a:endParaRPr lang="en-GB" sz="2200" dirty="0">
              <a:solidFill>
                <a:srgbClr val="04040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49988" lvl="1" indent="-361583" algn="just">
              <a:lnSpc>
                <a:spcPct val="100000"/>
              </a:lnSpc>
              <a:spcBef>
                <a:spcPts val="0"/>
              </a:spcBef>
              <a:buClr>
                <a:srgbClr val="00988D"/>
              </a:buClr>
              <a:buFont typeface="Wingdings" panose="05000000000000000000" pitchFamily="2" charset="2"/>
              <a:buChar char="ü"/>
              <a:defRPr/>
            </a:pPr>
            <a:r>
              <a:rPr lang="en-GB" sz="2200" dirty="0">
                <a:solidFill>
                  <a:srgbClr val="04040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 year </a:t>
            </a:r>
            <a:r>
              <a:rPr lang="en-GB" sz="2200" dirty="0">
                <a:solidFill>
                  <a:srgbClr val="009C9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Corporate Plan</a:t>
            </a:r>
          </a:p>
          <a:p>
            <a:pPr marL="749988" lvl="1" indent="-361583" algn="just">
              <a:lnSpc>
                <a:spcPct val="100000"/>
              </a:lnSpc>
              <a:spcBef>
                <a:spcPts val="0"/>
              </a:spcBef>
              <a:buClr>
                <a:srgbClr val="00988D"/>
              </a:buClr>
              <a:buFont typeface="Wingdings" panose="05000000000000000000" pitchFamily="2" charset="2"/>
              <a:buChar char="ü"/>
              <a:defRPr/>
            </a:pPr>
            <a:r>
              <a:rPr lang="en-GB" sz="2200" dirty="0">
                <a:solidFill>
                  <a:srgbClr val="04040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 year </a:t>
            </a:r>
            <a:r>
              <a:rPr lang="en-GB" sz="2200" dirty="0">
                <a:solidFill>
                  <a:srgbClr val="009C9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Commissioning Plans </a:t>
            </a:r>
            <a:r>
              <a:rPr lang="en-GB" sz="220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 each major service area</a:t>
            </a:r>
          </a:p>
          <a:p>
            <a:pPr marL="749988" lvl="1" indent="-361583" algn="just">
              <a:lnSpc>
                <a:spcPct val="100000"/>
              </a:lnSpc>
              <a:spcBef>
                <a:spcPts val="0"/>
              </a:spcBef>
              <a:buClr>
                <a:srgbClr val="00988D"/>
              </a:buClr>
              <a:buFont typeface="Wingdings" panose="05000000000000000000" pitchFamily="2" charset="2"/>
              <a:buChar char="ü"/>
              <a:defRPr/>
            </a:pPr>
            <a:r>
              <a:rPr lang="en-GB" sz="2200" dirty="0">
                <a:solidFill>
                  <a:srgbClr val="04040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 year </a:t>
            </a:r>
            <a:r>
              <a:rPr lang="en-GB" sz="2200" dirty="0">
                <a:solidFill>
                  <a:srgbClr val="009C9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budget</a:t>
            </a:r>
          </a:p>
          <a:p>
            <a:pPr marL="749988" lvl="1" indent="-361583" algn="just">
              <a:lnSpc>
                <a:spcPct val="100000"/>
              </a:lnSpc>
              <a:spcBef>
                <a:spcPts val="0"/>
              </a:spcBef>
              <a:buClr>
                <a:srgbClr val="00988D"/>
              </a:buClr>
              <a:buFont typeface="Wingdings" panose="05000000000000000000" pitchFamily="2" charset="2"/>
              <a:buChar char="ü"/>
              <a:defRPr/>
            </a:pPr>
            <a:r>
              <a:rPr lang="en-GB" sz="2200" dirty="0">
                <a:solidFill>
                  <a:srgbClr val="04040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Platform for reform through </a:t>
            </a:r>
            <a:r>
              <a:rPr lang="en-GB" sz="2200" dirty="0">
                <a:solidFill>
                  <a:srgbClr val="009C9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commissioning approach</a:t>
            </a:r>
          </a:p>
        </p:txBody>
      </p:sp>
      <p:pic>
        <p:nvPicPr>
          <p:cNvPr id="1026" name="Picture 2" descr="C:\Users\p10240337\Pictures\BBC Cove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5187">
            <a:off x="5133455" y="3980408"/>
            <a:ext cx="349374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p10240337\Pictures\BBC Derb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9308">
            <a:off x="5275213" y="2656583"/>
            <a:ext cx="3386584" cy="139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p10240337\Pictures\BBC Wolv.png"/>
          <p:cNvPicPr>
            <a:picLocks noChangeAspect="1" noChangeArrowheads="1"/>
          </p:cNvPicPr>
          <p:nvPr/>
        </p:nvPicPr>
        <p:blipFill>
          <a:blip r:embed="rId6"/>
          <a:srcRect b="9273"/>
          <a:stretch>
            <a:fillRect/>
          </a:stretch>
        </p:blipFill>
        <p:spPr bwMode="auto">
          <a:xfrm rot="20817101">
            <a:off x="5260703" y="1146349"/>
            <a:ext cx="3358678" cy="152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273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-8930" y="0"/>
            <a:ext cx="9170789" cy="75902"/>
          </a:xfrm>
          <a:prstGeom prst="rect">
            <a:avLst/>
          </a:prstGeom>
          <a:solidFill>
            <a:srgbClr val="90BBB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altLang="en-US"/>
          </a:p>
        </p:txBody>
      </p:sp>
      <p:grpSp>
        <p:nvGrpSpPr>
          <p:cNvPr id="13315" name="Group 5"/>
          <p:cNvGrpSpPr>
            <a:grpSpLocks/>
          </p:cNvGrpSpPr>
          <p:nvPr/>
        </p:nvGrpSpPr>
        <p:grpSpPr bwMode="auto">
          <a:xfrm>
            <a:off x="-8930" y="6241852"/>
            <a:ext cx="9161859" cy="619497"/>
            <a:chOff x="0" y="0"/>
            <a:chExt cx="8208" cy="554"/>
          </a:xfrm>
        </p:grpSpPr>
        <p:sp>
          <p:nvSpPr>
            <p:cNvPr id="13319" name="Rectangle 2"/>
            <p:cNvSpPr>
              <a:spLocks/>
            </p:cNvSpPr>
            <p:nvPr/>
          </p:nvSpPr>
          <p:spPr bwMode="auto">
            <a:xfrm>
              <a:off x="0" y="0"/>
              <a:ext cx="8208" cy="552"/>
            </a:xfrm>
            <a:prstGeom prst="rect">
              <a:avLst/>
            </a:prstGeom>
            <a:solidFill>
              <a:srgbClr val="90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13320" name="Rectangle 3"/>
            <p:cNvSpPr>
              <a:spLocks/>
            </p:cNvSpPr>
            <p:nvPr/>
          </p:nvSpPr>
          <p:spPr bwMode="auto">
            <a:xfrm>
              <a:off x="8" y="42"/>
              <a:ext cx="8200" cy="512"/>
            </a:xfrm>
            <a:prstGeom prst="rect">
              <a:avLst/>
            </a:prstGeom>
            <a:solidFill>
              <a:srgbClr val="0098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pic>
          <p:nvPicPr>
            <p:cNvPr id="13321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" y="183"/>
              <a:ext cx="86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3316" name="Rectangle 6"/>
          <p:cNvSpPr>
            <a:spLocks/>
          </p:cNvSpPr>
          <p:nvPr/>
        </p:nvSpPr>
        <p:spPr bwMode="auto">
          <a:xfrm>
            <a:off x="167432" y="75902"/>
            <a:ext cx="8976568" cy="66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6" bIns="0" anchor="ctr"/>
          <a:lstStyle/>
          <a:p>
            <a:pPr marL="40182" algn="just">
              <a:lnSpc>
                <a:spcPct val="120000"/>
              </a:lnSpc>
            </a:pPr>
            <a:r>
              <a:rPr lang="en-US" altLang="en-US" sz="2200" b="1" dirty="0">
                <a:solidFill>
                  <a:srgbClr val="00988D"/>
                </a:solidFill>
                <a:latin typeface="Calibri" pitchFamily="34" charset="0"/>
                <a:ea typeface="Geneva" pitchFamily="123" charset="-128"/>
                <a:cs typeface="Calibri" pitchFamily="34" charset="0"/>
                <a:sym typeface="Georgia-Bold" pitchFamily="123" charset="0"/>
              </a:rPr>
              <a:t>High levels of resident satisfaction maintained over the past 5 years…</a:t>
            </a:r>
          </a:p>
        </p:txBody>
      </p:sp>
      <p:sp>
        <p:nvSpPr>
          <p:cNvPr id="13317" name="Rectangle 7"/>
          <p:cNvSpPr>
            <a:spLocks/>
          </p:cNvSpPr>
          <p:nvPr/>
        </p:nvSpPr>
        <p:spPr bwMode="auto">
          <a:xfrm>
            <a:off x="471041" y="905247"/>
            <a:ext cx="8429625" cy="216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6" bIns="0"/>
          <a:lstStyle/>
          <a:p>
            <a:pPr marL="321457" indent="-321457">
              <a:lnSpc>
                <a:spcPct val="130000"/>
              </a:lnSpc>
              <a:spcBef>
                <a:spcPts val="695"/>
              </a:spcBef>
              <a:buClr>
                <a:srgbClr val="00988D"/>
              </a:buClr>
              <a:buSzPct val="100000"/>
              <a:buFont typeface="Arial" pitchFamily="34" charset="0"/>
              <a:buChar char="•"/>
            </a:pPr>
            <a:r>
              <a:rPr lang="en-US" altLang="en-US" sz="2200" b="1">
                <a:solidFill>
                  <a:srgbClr val="009C9A"/>
                </a:solidFill>
                <a:latin typeface="Calibri" pitchFamily="34" charset="0"/>
                <a:ea typeface="Geneva" pitchFamily="123" charset="-128"/>
                <a:sym typeface="Arial-BoldMT" pitchFamily="123" charset="0"/>
              </a:rPr>
              <a:t>88% </a:t>
            </a:r>
            <a:r>
              <a:rPr lang="en-US" altLang="en-US" sz="2200">
                <a:solidFill>
                  <a:srgbClr val="4D4E53"/>
                </a:solidFill>
                <a:latin typeface="Calibri" pitchFamily="34" charset="0"/>
                <a:ea typeface="Geneva" pitchFamily="123" charset="-128"/>
                <a:sym typeface="Arial-BoldMT" pitchFamily="123" charset="0"/>
              </a:rPr>
              <a:t>of residents </a:t>
            </a:r>
            <a:r>
              <a:rPr lang="en-US" altLang="en-US" sz="2200" b="1">
                <a:solidFill>
                  <a:srgbClr val="009C9A"/>
                </a:solidFill>
                <a:latin typeface="Calibri" pitchFamily="34" charset="0"/>
                <a:ea typeface="Geneva" pitchFamily="123" charset="-128"/>
                <a:sym typeface="Arial-BoldMT" pitchFamily="123" charset="0"/>
              </a:rPr>
              <a:t>happy with Barnet as a place to live</a:t>
            </a:r>
          </a:p>
          <a:p>
            <a:pPr marL="321457" indent="-321457">
              <a:lnSpc>
                <a:spcPct val="130000"/>
              </a:lnSpc>
              <a:spcBef>
                <a:spcPts val="695"/>
              </a:spcBef>
              <a:buClr>
                <a:srgbClr val="00988D"/>
              </a:buClr>
              <a:buSzPct val="100000"/>
              <a:buFont typeface="Arial" pitchFamily="34" charset="0"/>
              <a:buChar char="•"/>
            </a:pPr>
            <a:r>
              <a:rPr lang="en-US" altLang="en-US" sz="2200" b="1">
                <a:solidFill>
                  <a:srgbClr val="009C9A"/>
                </a:solidFill>
                <a:latin typeface="Calibri" pitchFamily="34" charset="0"/>
                <a:ea typeface="Geneva" pitchFamily="123" charset="-128"/>
                <a:sym typeface="Arial-BoldMT" pitchFamily="123" charset="0"/>
              </a:rPr>
              <a:t>71%</a:t>
            </a:r>
            <a:r>
              <a:rPr lang="en-US" altLang="en-US" sz="2200">
                <a:solidFill>
                  <a:srgbClr val="4D4E53"/>
                </a:solidFill>
                <a:latin typeface="Calibri" pitchFamily="34" charset="0"/>
                <a:ea typeface="Geneva" pitchFamily="123" charset="-128"/>
                <a:sym typeface="Arial-BoldMT" pitchFamily="123" charset="0"/>
              </a:rPr>
              <a:t> satisfied with </a:t>
            </a:r>
            <a:r>
              <a:rPr lang="en-US" altLang="en-US" sz="2200" b="1">
                <a:solidFill>
                  <a:srgbClr val="009C9A"/>
                </a:solidFill>
                <a:latin typeface="Calibri" pitchFamily="34" charset="0"/>
                <a:ea typeface="Geneva" pitchFamily="123" charset="-128"/>
                <a:sym typeface="Arial-BoldMT" pitchFamily="123" charset="0"/>
              </a:rPr>
              <a:t>how the council runs things</a:t>
            </a:r>
            <a:r>
              <a:rPr lang="en-US" altLang="en-US" sz="2200">
                <a:solidFill>
                  <a:srgbClr val="4D4E53"/>
                </a:solidFill>
                <a:latin typeface="Calibri" pitchFamily="34" charset="0"/>
                <a:ea typeface="Geneva" pitchFamily="123" charset="-128"/>
                <a:sym typeface="Arial-BoldMT" pitchFamily="123" charset="0"/>
              </a:rPr>
              <a:t>, up 8% from 2012</a:t>
            </a:r>
          </a:p>
          <a:p>
            <a:pPr marL="321457" indent="-321457">
              <a:lnSpc>
                <a:spcPct val="130000"/>
              </a:lnSpc>
              <a:spcBef>
                <a:spcPts val="695"/>
              </a:spcBef>
              <a:buClr>
                <a:srgbClr val="00988D"/>
              </a:buClr>
              <a:buSzPct val="100000"/>
              <a:buFont typeface="Arial" pitchFamily="34" charset="0"/>
              <a:buChar char="•"/>
            </a:pPr>
            <a:r>
              <a:rPr lang="en-US" altLang="en-US" sz="2200" b="1">
                <a:solidFill>
                  <a:srgbClr val="009C9A"/>
                </a:solidFill>
                <a:latin typeface="Calibri" pitchFamily="34" charset="0"/>
                <a:ea typeface="Geneva" pitchFamily="123" charset="-128"/>
                <a:sym typeface="Arial-BoldMT" pitchFamily="123" charset="0"/>
              </a:rPr>
              <a:t>77%</a:t>
            </a:r>
            <a:r>
              <a:rPr lang="en-US" altLang="en-US" sz="2200">
                <a:solidFill>
                  <a:srgbClr val="4D4E53"/>
                </a:solidFill>
                <a:latin typeface="Calibri" pitchFamily="34" charset="0"/>
                <a:ea typeface="Geneva" pitchFamily="123" charset="-128"/>
                <a:sym typeface="Arial-BoldMT" pitchFamily="123" charset="0"/>
              </a:rPr>
              <a:t> feel the </a:t>
            </a:r>
            <a:r>
              <a:rPr lang="en-US" altLang="en-US" sz="2200" b="1">
                <a:solidFill>
                  <a:srgbClr val="009C9A"/>
                </a:solidFill>
                <a:latin typeface="Calibri" pitchFamily="34" charset="0"/>
                <a:ea typeface="Geneva" pitchFamily="123" charset="-128"/>
                <a:sym typeface="Arial-BoldMT" pitchFamily="123" charset="0"/>
              </a:rPr>
              <a:t>council is doing a good job</a:t>
            </a:r>
          </a:p>
        </p:txBody>
      </p:sp>
      <p:graphicFrame>
        <p:nvGraphicFramePr>
          <p:cNvPr id="13318" name="Object 8"/>
          <p:cNvGraphicFramePr>
            <a:graphicFrameLocks/>
          </p:cNvGraphicFramePr>
          <p:nvPr/>
        </p:nvGraphicFramePr>
        <p:xfrm>
          <a:off x="2040434" y="2821781"/>
          <a:ext cx="5460504" cy="313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hart" r:id="rId5" imgW="9904762" imgH="5668193" progId="MSGraph.Chart.8">
                  <p:embed/>
                </p:oleObj>
              </mc:Choice>
              <mc:Fallback>
                <p:oleObj name="Chart" r:id="rId5" imgW="9904762" imgH="5668193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434" y="2821781"/>
                        <a:ext cx="5460504" cy="3139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26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rnet Theme">
  <a:themeElements>
    <a:clrScheme name="">
      <a:dk1>
        <a:srgbClr val="636363"/>
      </a:dk1>
      <a:lt1>
        <a:srgbClr val="FFFFFF"/>
      </a:lt1>
      <a:dk2>
        <a:srgbClr val="000000"/>
      </a:dk2>
      <a:lt2>
        <a:srgbClr val="808080"/>
      </a:lt2>
      <a:accent1>
        <a:srgbClr val="8EAE20"/>
      </a:accent1>
      <a:accent2>
        <a:srgbClr val="333399"/>
      </a:accent2>
      <a:accent3>
        <a:srgbClr val="FFFFFF"/>
      </a:accent3>
      <a:accent4>
        <a:srgbClr val="535353"/>
      </a:accent4>
      <a:accent5>
        <a:srgbClr val="C6D3AB"/>
      </a:accent5>
      <a:accent6>
        <a:srgbClr val="2D2D8A"/>
      </a:accent6>
      <a:hlink>
        <a:srgbClr val="009999"/>
      </a:hlink>
      <a:folHlink>
        <a:srgbClr val="99CC00"/>
      </a:folHlink>
    </a:clrScheme>
    <a:fontScheme name="Barnet Introdution">
      <a:majorFont>
        <a:latin typeface="Georgia-Bold"/>
        <a:ea typeface="ヒラギノ明朝 ProN W6"/>
        <a:cs typeface="ヒラギノ明朝 ProN W6"/>
      </a:majorFont>
      <a:minorFont>
        <a:latin typeface="Arial-BoldMT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EAE20"/>
        </a:solidFill>
        <a:ln w="12700" cap="flat" cmpd="sng" algn="ctr">
          <a:solidFill>
            <a:srgbClr val="63636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636363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EAE20"/>
        </a:solidFill>
        <a:ln w="12700" cap="flat" cmpd="sng" algn="ctr">
          <a:solidFill>
            <a:srgbClr val="63636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636363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arnet Introdu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Barnet Theme</Template>
  <TotalTime>158</TotalTime>
  <Words>815</Words>
  <Application>Microsoft Office PowerPoint</Application>
  <PresentationFormat>On-screen Show (4:3)</PresentationFormat>
  <Paragraphs>90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Barnet Theme</vt:lpstr>
      <vt:lpstr>Chart</vt:lpstr>
      <vt:lpstr>What’s happening in Barnet </vt:lpstr>
      <vt:lpstr>Economic and political context…</vt:lpstr>
      <vt:lpstr>PowerPoint Presentation</vt:lpstr>
      <vt:lpstr>Challenges and opportunities in local government</vt:lpstr>
      <vt:lpstr>Planning ahead has been crucial…</vt:lpstr>
      <vt:lpstr>Planning ahead has been crucial…</vt:lpstr>
      <vt:lpstr>2010 – 2015…</vt:lpstr>
      <vt:lpstr>£75m successfully saved in the first half of the decade…</vt:lpstr>
      <vt:lpstr>PowerPoint Presentation</vt:lpstr>
      <vt:lpstr>One Barnet programme was ambitious but it only gets us half way there…</vt:lpstr>
      <vt:lpstr>PowerPoint Presentation</vt:lpstr>
      <vt:lpstr>In 2014 we conducted a 12 month Spending Review to develop future plans…</vt:lpstr>
      <vt:lpstr>Now conducting a second Review, to set our financial strategy to 2025…</vt:lpstr>
      <vt:lpstr>Our Corporate Priorities</vt:lpstr>
      <vt:lpstr>Delivering quality services</vt:lpstr>
      <vt:lpstr>Responsible growth, regeneration and investment</vt:lpstr>
      <vt:lpstr>7 major regeneration schemes across the borough…</vt:lpstr>
      <vt:lpstr>Supporting resilient communities and managing demand</vt:lpstr>
      <vt:lpstr>Transforming local services</vt:lpstr>
      <vt:lpstr>PowerPoint Presentation</vt:lpstr>
      <vt:lpstr>Improving customer services</vt:lpstr>
      <vt:lpstr>And a continued commitment to openness and transparency…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Support</cp:lastModifiedBy>
  <cp:revision>21</cp:revision>
  <dcterms:created xsi:type="dcterms:W3CDTF">2017-08-14T13:07:53Z</dcterms:created>
  <dcterms:modified xsi:type="dcterms:W3CDTF">2017-11-24T11:40:29Z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717134649</vt:i4>
  </property>
  <property fmtid="{D5CDD505-2E9C-101B-9397-08002B2CF9AE}" pid="3" name="_NewReviewCycle">
    <vt:lpwstr/>
  </property>
  <property fmtid="{D5CDD505-2E9C-101B-9397-08002B2CF9AE}" pid="4" name="_EmailSubject">
    <vt:lpwstr>Review of New Starter Onboarding Site </vt:lpwstr>
  </property>
  <property fmtid="{D5CDD505-2E9C-101B-9397-08002B2CF9AE}" pid="5" name="_AuthorEmail">
    <vt:lpwstr>Oscar.Nowlan@Barnet.gov.uk</vt:lpwstr>
  </property>
  <property fmtid="{D5CDD505-2E9C-101B-9397-08002B2CF9AE}" pid="6" name="_AuthorEmailDisplayName">
    <vt:lpwstr>Nowlan, Oscar</vt:lpwstr>
  </property>
  <property fmtid="{D5CDD505-2E9C-101B-9397-08002B2CF9AE}" pid="7" name="_PreviousAdHocReviewCycleID">
    <vt:i4>1705437347</vt:i4>
  </property>
</Properties>
</file>