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5"/>
  </p:sldMasterIdLst>
  <p:notesMasterIdLst>
    <p:notesMasterId r:id="rId16"/>
  </p:notesMasterIdLst>
  <p:handoutMasterIdLst>
    <p:handoutMasterId r:id="rId17"/>
  </p:handoutMasterIdLst>
  <p:sldIdLst>
    <p:sldId id="257" r:id="rId6"/>
    <p:sldId id="329" r:id="rId7"/>
    <p:sldId id="330" r:id="rId8"/>
    <p:sldId id="333" r:id="rId9"/>
    <p:sldId id="331" r:id="rId10"/>
    <p:sldId id="335" r:id="rId11"/>
    <p:sldId id="336" r:id="rId12"/>
    <p:sldId id="332" r:id="rId13"/>
    <p:sldId id="334" r:id="rId14"/>
    <p:sldId id="339" r:id="rId15"/>
  </p:sldIdLst>
  <p:sldSz cx="9906000" cy="6858000" type="A4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600" b="1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liver K" initials="OTK" lastIdx="1" clrIdx="0"/>
  <p:cmAuthor id="1" name="osmant" initials="t" lastIdx="2" clrIdx="1"/>
  <p:cmAuthor id="2" name="Natasha Dodds" initials="ND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5B82"/>
    <a:srgbClr val="CA005D"/>
    <a:srgbClr val="F0D66A"/>
    <a:srgbClr val="7AB800"/>
    <a:srgbClr val="008080"/>
    <a:srgbClr val="4F2683"/>
    <a:srgbClr val="757D71"/>
    <a:srgbClr val="9CA299"/>
    <a:srgbClr val="547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05" autoAdjust="0"/>
    <p:restoredTop sz="92473" autoAdjust="0"/>
  </p:normalViewPr>
  <p:slideViewPr>
    <p:cSldViewPr>
      <p:cViewPr>
        <p:scale>
          <a:sx n="58" d="100"/>
          <a:sy n="58" d="100"/>
        </p:scale>
        <p:origin x="-1398" y="-1110"/>
      </p:cViewPr>
      <p:guideLst>
        <p:guide orient="horz" pos="4022"/>
        <p:guide orient="horz" pos="3764"/>
        <p:guide orient="horz" pos="890"/>
        <p:guide orient="horz" pos="1117"/>
        <p:guide pos="6023"/>
        <p:guide pos="1029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2160"/>
    </p:cViewPr>
  </p:sorterViewPr>
  <p:notesViewPr>
    <p:cSldViewPr snapToGrid="0">
      <p:cViewPr varScale="1">
        <p:scale>
          <a:sx n="54" d="100"/>
          <a:sy n="54" d="100"/>
        </p:scale>
        <p:origin x="-2634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3" tIns="45691" rIns="91383" bIns="45691" numCol="1" anchor="t" anchorCtr="0" compatLnSpc="1">
            <a:prstTxWarp prst="textNoShape">
              <a:avLst/>
            </a:prstTxWarp>
          </a:bodyPr>
          <a:lstStyle>
            <a:lvl1pPr algn="l" defTabSz="91437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3" tIns="45691" rIns="91383" bIns="45691" numCol="1" anchor="t" anchorCtr="0" compatLnSpc="1">
            <a:prstTxWarp prst="textNoShape">
              <a:avLst/>
            </a:prstTxWarp>
          </a:bodyPr>
          <a:lstStyle>
            <a:lvl1pPr algn="r" defTabSz="91437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3" tIns="45691" rIns="91383" bIns="45691" numCol="1" anchor="b" anchorCtr="0" compatLnSpc="1">
            <a:prstTxWarp prst="textNoShape">
              <a:avLst/>
            </a:prstTxWarp>
          </a:bodyPr>
          <a:lstStyle>
            <a:lvl1pPr algn="l" defTabSz="91437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3" tIns="45691" rIns="91383" bIns="45691" numCol="1" anchor="b" anchorCtr="0" compatLnSpc="1">
            <a:prstTxWarp prst="textNoShape">
              <a:avLst/>
            </a:prstTxWarp>
          </a:bodyPr>
          <a:lstStyle>
            <a:lvl1pPr algn="r" defTabSz="91437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2DEFB99-373C-4D25-8622-12A22A00E22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490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3" tIns="45691" rIns="91383" bIns="45691" numCol="1" anchor="t" anchorCtr="0" compatLnSpc="1">
            <a:prstTxWarp prst="textNoShape">
              <a:avLst/>
            </a:prstTxWarp>
          </a:bodyPr>
          <a:lstStyle>
            <a:lvl1pPr algn="l" defTabSz="914378">
              <a:defRPr sz="1200" b="0" baseline="-25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4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3" tIns="45691" rIns="91383" bIns="45691" numCol="1" anchor="t" anchorCtr="0" compatLnSpc="1">
            <a:prstTxWarp prst="textNoShape">
              <a:avLst/>
            </a:prstTxWarp>
          </a:bodyPr>
          <a:lstStyle>
            <a:lvl1pPr algn="r" defTabSz="914378">
              <a:defRPr sz="1200" b="0" baseline="-25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2950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6193"/>
            <a:ext cx="4985772" cy="446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3" tIns="45691" rIns="91383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5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3" tIns="45691" rIns="91383" bIns="45691" numCol="1" anchor="b" anchorCtr="0" compatLnSpc="1">
            <a:prstTxWarp prst="textNoShape">
              <a:avLst/>
            </a:prstTxWarp>
          </a:bodyPr>
          <a:lstStyle>
            <a:lvl1pPr algn="l" defTabSz="914378">
              <a:defRPr sz="1200" b="0" baseline="-25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4" y="9429305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3" tIns="45691" rIns="91383" bIns="45691" numCol="1" anchor="b" anchorCtr="0" compatLnSpc="1">
            <a:prstTxWarp prst="textNoShape">
              <a:avLst/>
            </a:prstTxWarp>
          </a:bodyPr>
          <a:lstStyle>
            <a:lvl1pPr algn="r" defTabSz="914378">
              <a:defRPr sz="1200" b="0" baseline="-25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1BD6111-3AD9-4AD6-8E77-BAA3F93E66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789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8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0000" tIns="46800" rIns="90000" bIns="46800"/>
          <a:lstStyle>
            <a:lvl1pPr>
              <a:lnSpc>
                <a:spcPct val="100000"/>
              </a:lnSpc>
              <a:defRPr/>
            </a:lvl1pPr>
            <a:lvl2pPr marL="542925" indent="-180975">
              <a:lnSpc>
                <a:spcPct val="100000"/>
              </a:lnSpc>
              <a:buFont typeface="Wingdings" charset="2"/>
              <a:buChar char="§"/>
              <a:defRPr sz="1600">
                <a:solidFill>
                  <a:schemeClr val="tx1"/>
                </a:solidFill>
              </a:defRPr>
            </a:lvl2pPr>
            <a:lvl3pPr marL="895350" indent="-180975">
              <a:lnSpc>
                <a:spcPct val="100000"/>
              </a:lnSpc>
              <a:buFont typeface="Wingdings" charset="2"/>
              <a:buChar char="§"/>
              <a:defRPr sz="1400"/>
            </a:lvl3pPr>
            <a:lvl4pPr marL="1257300" indent="-180975">
              <a:lnSpc>
                <a:spcPct val="100000"/>
              </a:lnSpc>
              <a:buFont typeface="Wingdings" charset="2"/>
              <a:buChar char="§"/>
              <a:defRPr sz="1200"/>
            </a:lvl4pPr>
            <a:lvl5pPr marL="1619250" indent="-180975">
              <a:lnSpc>
                <a:spcPct val="100000"/>
              </a:lnSpc>
              <a:buFont typeface="Wingdings" pitchFamily="2" charset="2"/>
              <a:buChar char="§"/>
              <a:defRPr sz="11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0"/>
            <a:ext cx="9906000" cy="980728"/>
          </a:xfrm>
          <a:prstGeom prst="rect">
            <a:avLst/>
          </a:prstGeom>
          <a:solidFill>
            <a:srgbClr val="008080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496" y="260648"/>
            <a:ext cx="9171512" cy="540000"/>
          </a:xfrm>
        </p:spPr>
        <p:txBody>
          <a:bodyPr/>
          <a:lstStyle>
            <a:lvl1pPr>
              <a:defRPr>
                <a:solidFill>
                  <a:schemeClr val="bg2">
                    <a:lumMod val="95000"/>
                  </a:schemeClr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8544" y="1340768"/>
            <a:ext cx="4010554" cy="4176712"/>
          </a:xfrm>
        </p:spPr>
        <p:txBody>
          <a:bodyPr/>
          <a:lstStyle>
            <a:lvl1pPr>
              <a:lnSpc>
                <a:spcPct val="100000"/>
              </a:lnSpc>
              <a:defRPr sz="1800"/>
            </a:lvl1pPr>
            <a:lvl2pPr>
              <a:lnSpc>
                <a:spcPct val="100000"/>
              </a:lnSpc>
              <a:defRPr sz="16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7016" y="1340520"/>
            <a:ext cx="4012275" cy="4176712"/>
          </a:xfrm>
        </p:spPr>
        <p:txBody>
          <a:bodyPr/>
          <a:lstStyle>
            <a:lvl1pPr>
              <a:lnSpc>
                <a:spcPct val="100000"/>
              </a:lnSpc>
              <a:defRPr sz="1800"/>
            </a:lvl1pPr>
            <a:lvl2pPr>
              <a:lnSpc>
                <a:spcPct val="100000"/>
              </a:lnSpc>
              <a:defRPr sz="16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496" y="260648"/>
            <a:ext cx="9171512" cy="540000"/>
          </a:xfrm>
        </p:spPr>
        <p:txBody>
          <a:bodyPr/>
          <a:lstStyle>
            <a:lvl1pPr>
              <a:defRPr>
                <a:solidFill>
                  <a:schemeClr val="bg2">
                    <a:lumMod val="95000"/>
                  </a:schemeClr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16496" y="1341438"/>
            <a:ext cx="9145016" cy="4608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906000" cy="980728"/>
          </a:xfrm>
          <a:prstGeom prst="rect">
            <a:avLst/>
          </a:prstGeom>
          <a:solidFill>
            <a:srgbClr val="008080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6496" y="260648"/>
            <a:ext cx="9171512" cy="540000"/>
          </a:xfrm>
        </p:spPr>
        <p:txBody>
          <a:bodyPr/>
          <a:lstStyle>
            <a:lvl1pPr>
              <a:defRPr>
                <a:solidFill>
                  <a:schemeClr val="bg2">
                    <a:lumMod val="95000"/>
                  </a:schemeClr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15925" y="1268413"/>
            <a:ext cx="9217025" cy="4752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56456" y="1268760"/>
            <a:ext cx="4010554" cy="4176712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032110" y="1268760"/>
            <a:ext cx="4012275" cy="4176712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906000" cy="980728"/>
          </a:xfrm>
          <a:prstGeom prst="rect">
            <a:avLst/>
          </a:prstGeom>
          <a:solidFill>
            <a:srgbClr val="008080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9" name="Title 1"/>
          <p:cNvSpPr txBox="1">
            <a:spLocks/>
          </p:cNvSpPr>
          <p:nvPr userDrawn="1"/>
        </p:nvSpPr>
        <p:spPr bwMode="auto">
          <a:xfrm>
            <a:off x="416496" y="260648"/>
            <a:ext cx="9171512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2">
                    <a:lumMod val="9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bg2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9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76536" y="1484784"/>
            <a:ext cx="8187929" cy="4176712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dirty="0" smtClean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0"/>
            <a:ext cx="9906000" cy="980728"/>
          </a:xfrm>
          <a:prstGeom prst="rect">
            <a:avLst/>
          </a:prstGeom>
          <a:solidFill>
            <a:srgbClr val="008080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416496" y="260648"/>
            <a:ext cx="9171512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2">
                    <a:lumMod val="9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bg2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9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56456" y="1484784"/>
            <a:ext cx="8187929" cy="4176712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GB" noProof="0" dirty="0" smtClean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0"/>
            <a:ext cx="9906000" cy="980728"/>
          </a:xfrm>
          <a:prstGeom prst="rect">
            <a:avLst/>
          </a:prstGeom>
          <a:solidFill>
            <a:srgbClr val="008080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416496" y="260648"/>
            <a:ext cx="9171512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2">
                    <a:lumMod val="9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bg2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9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68760"/>
            <a:ext cx="9180513" cy="4562475"/>
          </a:xfrm>
        </p:spPr>
        <p:txBody>
          <a:bodyPr lIns="90000" tIns="46800" rIns="90000" bIns="46800"/>
          <a:lstStyle>
            <a:lvl1pPr>
              <a:lnSpc>
                <a:spcPct val="100000"/>
              </a:lnSpc>
              <a:defRPr/>
            </a:lvl1pPr>
            <a:lvl2pPr marL="542925" indent="-180975">
              <a:lnSpc>
                <a:spcPct val="100000"/>
              </a:lnSpc>
              <a:buFont typeface="Wingdings" charset="2"/>
              <a:buChar char="§"/>
              <a:defRPr sz="1600">
                <a:solidFill>
                  <a:schemeClr val="tx1"/>
                </a:solidFill>
              </a:defRPr>
            </a:lvl2pPr>
            <a:lvl3pPr marL="895350" indent="-180975">
              <a:lnSpc>
                <a:spcPct val="100000"/>
              </a:lnSpc>
              <a:buFont typeface="Wingdings" charset="2"/>
              <a:buChar char="§"/>
              <a:defRPr sz="1400"/>
            </a:lvl3pPr>
            <a:lvl4pPr marL="1257300" indent="-180975">
              <a:lnSpc>
                <a:spcPct val="100000"/>
              </a:lnSpc>
              <a:buFont typeface="Wingdings" charset="2"/>
              <a:buChar char="§"/>
              <a:defRPr sz="1200"/>
            </a:lvl4pPr>
            <a:lvl5pPr marL="1619250" indent="-180975">
              <a:lnSpc>
                <a:spcPct val="100000"/>
              </a:lnSpc>
              <a:buFont typeface="Wingdings" pitchFamily="2" charset="2"/>
              <a:buChar char="§"/>
              <a:defRPr sz="11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Images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772261" y="2214564"/>
            <a:ext cx="1071562" cy="806672"/>
            <a:chOff x="3368824" y="2214564"/>
            <a:chExt cx="1071562" cy="806672"/>
          </a:xfrm>
        </p:grpSpPr>
        <p:sp>
          <p:nvSpPr>
            <p:cNvPr id="21" name="Rounded Rectangle 20"/>
            <p:cNvSpPr/>
            <p:nvPr userDrawn="1"/>
          </p:nvSpPr>
          <p:spPr bwMode="auto">
            <a:xfrm>
              <a:off x="3368824" y="2214564"/>
              <a:ext cx="1071562" cy="690562"/>
            </a:xfrm>
            <a:prstGeom prst="roundRect">
              <a:avLst>
                <a:gd name="adj" fmla="val 3219"/>
              </a:avLst>
            </a:prstGeom>
            <a:solidFill>
              <a:srgbClr val="9CA299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2" name="Freeform 21"/>
            <p:cNvSpPr/>
            <p:nvPr userDrawn="1"/>
          </p:nvSpPr>
          <p:spPr bwMode="auto">
            <a:xfrm>
              <a:off x="3733155" y="2916461"/>
              <a:ext cx="342900" cy="104775"/>
            </a:xfrm>
            <a:custGeom>
              <a:avLst/>
              <a:gdLst>
                <a:gd name="connsiteX0" fmla="*/ 52387 w 342900"/>
                <a:gd name="connsiteY0" fmla="*/ 0 h 104775"/>
                <a:gd name="connsiteX1" fmla="*/ 290512 w 342900"/>
                <a:gd name="connsiteY1" fmla="*/ 0 h 104775"/>
                <a:gd name="connsiteX2" fmla="*/ 290512 w 342900"/>
                <a:gd name="connsiteY2" fmla="*/ 47625 h 104775"/>
                <a:gd name="connsiteX3" fmla="*/ 342900 w 342900"/>
                <a:gd name="connsiteY3" fmla="*/ 104775 h 104775"/>
                <a:gd name="connsiteX4" fmla="*/ 0 w 342900"/>
                <a:gd name="connsiteY4" fmla="*/ 104775 h 104775"/>
                <a:gd name="connsiteX5" fmla="*/ 52387 w 342900"/>
                <a:gd name="connsiteY5" fmla="*/ 54768 h 104775"/>
                <a:gd name="connsiteX6" fmla="*/ 52387 w 342900"/>
                <a:gd name="connsiteY6" fmla="*/ 0 h 104775"/>
                <a:gd name="connsiteX0" fmla="*/ 52387 w 342900"/>
                <a:gd name="connsiteY0" fmla="*/ 0 h 104775"/>
                <a:gd name="connsiteX1" fmla="*/ 290512 w 342900"/>
                <a:gd name="connsiteY1" fmla="*/ 0 h 104775"/>
                <a:gd name="connsiteX2" fmla="*/ 291182 w 342900"/>
                <a:gd name="connsiteY2" fmla="*/ 58192 h 104775"/>
                <a:gd name="connsiteX3" fmla="*/ 342900 w 342900"/>
                <a:gd name="connsiteY3" fmla="*/ 104775 h 104775"/>
                <a:gd name="connsiteX4" fmla="*/ 0 w 342900"/>
                <a:gd name="connsiteY4" fmla="*/ 104775 h 104775"/>
                <a:gd name="connsiteX5" fmla="*/ 52387 w 342900"/>
                <a:gd name="connsiteY5" fmla="*/ 54768 h 104775"/>
                <a:gd name="connsiteX6" fmla="*/ 52387 w 342900"/>
                <a:gd name="connsiteY6" fmla="*/ 0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2900" h="104775">
                  <a:moveTo>
                    <a:pt x="52387" y="0"/>
                  </a:moveTo>
                  <a:lnTo>
                    <a:pt x="290512" y="0"/>
                  </a:lnTo>
                  <a:cubicBezTo>
                    <a:pt x="290735" y="19397"/>
                    <a:pt x="290959" y="38795"/>
                    <a:pt x="291182" y="58192"/>
                  </a:cubicBezTo>
                  <a:lnTo>
                    <a:pt x="342900" y="104775"/>
                  </a:lnTo>
                  <a:lnTo>
                    <a:pt x="0" y="104775"/>
                  </a:lnTo>
                  <a:lnTo>
                    <a:pt x="52387" y="54768"/>
                  </a:lnTo>
                  <a:lnTo>
                    <a:pt x="52387" y="0"/>
                  </a:lnTo>
                  <a:close/>
                </a:path>
              </a:pathLst>
            </a:custGeom>
            <a:solidFill>
              <a:srgbClr val="9CA299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3" name="Rectangle 22"/>
            <p:cNvSpPr/>
            <p:nvPr userDrawn="1"/>
          </p:nvSpPr>
          <p:spPr bwMode="auto">
            <a:xfrm>
              <a:off x="3410496" y="2255044"/>
              <a:ext cx="988219" cy="53101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4" name="Freeform 23"/>
            <p:cNvSpPr/>
            <p:nvPr userDrawn="1"/>
          </p:nvSpPr>
          <p:spPr bwMode="auto">
            <a:xfrm>
              <a:off x="3450977" y="2295525"/>
              <a:ext cx="907256" cy="452438"/>
            </a:xfrm>
            <a:custGeom>
              <a:avLst/>
              <a:gdLst>
                <a:gd name="connsiteX0" fmla="*/ 0 w 907256"/>
                <a:gd name="connsiteY0" fmla="*/ 452438 h 452438"/>
                <a:gd name="connsiteX1" fmla="*/ 133350 w 907256"/>
                <a:gd name="connsiteY1" fmla="*/ 333375 h 452438"/>
                <a:gd name="connsiteX2" fmla="*/ 273844 w 907256"/>
                <a:gd name="connsiteY2" fmla="*/ 347663 h 452438"/>
                <a:gd name="connsiteX3" fmla="*/ 440531 w 907256"/>
                <a:gd name="connsiteY3" fmla="*/ 266700 h 452438"/>
                <a:gd name="connsiteX4" fmla="*/ 607219 w 907256"/>
                <a:gd name="connsiteY4" fmla="*/ 269081 h 452438"/>
                <a:gd name="connsiteX5" fmla="*/ 907256 w 907256"/>
                <a:gd name="connsiteY5" fmla="*/ 0 h 45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7256" h="452438">
                  <a:moveTo>
                    <a:pt x="0" y="452438"/>
                  </a:moveTo>
                  <a:lnTo>
                    <a:pt x="133350" y="333375"/>
                  </a:lnTo>
                  <a:lnTo>
                    <a:pt x="273844" y="347663"/>
                  </a:lnTo>
                  <a:lnTo>
                    <a:pt x="440531" y="266700"/>
                  </a:lnTo>
                  <a:lnTo>
                    <a:pt x="607219" y="269081"/>
                  </a:lnTo>
                  <a:lnTo>
                    <a:pt x="907256" y="0"/>
                  </a:lnTo>
                </a:path>
              </a:pathLst>
            </a:custGeom>
            <a:noFill/>
            <a:ln w="19050" cap="flat" cmpd="sng" algn="ctr">
              <a:solidFill>
                <a:srgbClr val="3CB6C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38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8671" y="3645025"/>
            <a:ext cx="9172841" cy="1491209"/>
          </a:xfrm>
        </p:spPr>
        <p:txBody>
          <a:bodyPr wrap="none" lIns="0" tIns="0" rIns="0" bIns="0" anchor="t" anchorCtr="0"/>
          <a:lstStyle>
            <a:lvl1pPr>
              <a:defRPr sz="3600" b="0"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89999" y="5456893"/>
            <a:ext cx="9171513" cy="564395"/>
          </a:xfrm>
        </p:spPr>
        <p:txBody>
          <a:bodyPr wrap="none" lIns="0" tIns="0" rIns="0" bIns="0" anchor="b" anchorCtr="0"/>
          <a:lstStyle>
            <a:lvl1pPr marL="0" indent="0"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17" name="Rectangle 16"/>
          <p:cNvSpPr/>
          <p:nvPr/>
        </p:nvSpPr>
        <p:spPr bwMode="auto">
          <a:xfrm>
            <a:off x="1" y="3189792"/>
            <a:ext cx="9517855" cy="383629"/>
          </a:xfrm>
          <a:prstGeom prst="rect">
            <a:avLst/>
          </a:prstGeom>
          <a:solidFill>
            <a:srgbClr val="3CB6CE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1000" y="3083246"/>
            <a:ext cx="9525000" cy="108000"/>
          </a:xfrm>
          <a:prstGeom prst="rect">
            <a:avLst/>
          </a:prstGeom>
          <a:solidFill>
            <a:srgbClr val="9CA299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80999" y="3189792"/>
            <a:ext cx="9134475" cy="72000"/>
          </a:xfrm>
          <a:prstGeom prst="rect">
            <a:avLst/>
          </a:prstGeom>
          <a:solidFill>
            <a:srgbClr val="3095A5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8" name="Rectangle 27"/>
          <p:cNvSpPr/>
          <p:nvPr userDrawn="1"/>
        </p:nvSpPr>
        <p:spPr bwMode="auto">
          <a:xfrm>
            <a:off x="9515475" y="3190875"/>
            <a:ext cx="390525" cy="72279"/>
          </a:xfrm>
          <a:prstGeom prst="rect">
            <a:avLst/>
          </a:prstGeom>
          <a:solidFill>
            <a:srgbClr val="9CA299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pic>
        <p:nvPicPr>
          <p:cNvPr id="30" name="Picture 29" descr="rb5323_AnnualReport09-10.jpg"/>
          <p:cNvPicPr>
            <a:picLocks noChangeAspect="1"/>
          </p:cNvPicPr>
          <p:nvPr userDrawn="1"/>
        </p:nvPicPr>
        <p:blipFill>
          <a:blip r:embed="rId2" cstate="print"/>
          <a:srcRect t="28846"/>
          <a:stretch>
            <a:fillRect/>
          </a:stretch>
        </p:blipFill>
        <p:spPr>
          <a:xfrm>
            <a:off x="381000" y="2538413"/>
            <a:ext cx="2185200" cy="1034603"/>
          </a:xfrm>
          <a:prstGeom prst="rect">
            <a:avLst/>
          </a:prstGeom>
        </p:spPr>
      </p:pic>
      <p:pic>
        <p:nvPicPr>
          <p:cNvPr id="27" name="Picture 26" descr="blue overlay_left.png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3192310"/>
            <a:ext cx="2185779" cy="3888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 t="29616" b="5417"/>
          <a:stretch>
            <a:fillRect/>
          </a:stretch>
        </p:blipFill>
        <p:spPr bwMode="auto">
          <a:xfrm>
            <a:off x="5187026" y="1700808"/>
            <a:ext cx="43308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30" descr="blue_overlay_righ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7001" y="3190875"/>
            <a:ext cx="4340380" cy="390235"/>
          </a:xfrm>
          <a:prstGeom prst="rect">
            <a:avLst/>
          </a:prstGeom>
        </p:spPr>
      </p:pic>
      <p:pic>
        <p:nvPicPr>
          <p:cNvPr id="26" name="il_fi" descr="http://engage.barnet.gov.uk/os-custom-logos/barnet-logo.png-1"/>
          <p:cNvPicPr/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45966" y="6237312"/>
            <a:ext cx="1915546" cy="52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 userDrawn="1"/>
        </p:nvSpPr>
        <p:spPr>
          <a:xfrm>
            <a:off x="416496" y="6272915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tx1"/>
                </a:solidFill>
                <a:latin typeface="Calibri" pitchFamily="34" charset="0"/>
              </a:rPr>
              <a:t>CSG</a:t>
            </a:r>
            <a:endParaRPr lang="en-GB" sz="32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Images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/>
          <p:nvPr userDrawn="1"/>
        </p:nvGrpSpPr>
        <p:grpSpPr>
          <a:xfrm>
            <a:off x="2772261" y="2214564"/>
            <a:ext cx="1071562" cy="806672"/>
            <a:chOff x="3368824" y="2214564"/>
            <a:chExt cx="1071562" cy="806672"/>
          </a:xfrm>
        </p:grpSpPr>
        <p:sp>
          <p:nvSpPr>
            <p:cNvPr id="21" name="Rounded Rectangle 20"/>
            <p:cNvSpPr/>
            <p:nvPr userDrawn="1"/>
          </p:nvSpPr>
          <p:spPr bwMode="auto">
            <a:xfrm>
              <a:off x="3368824" y="2214564"/>
              <a:ext cx="1071562" cy="690562"/>
            </a:xfrm>
            <a:prstGeom prst="roundRect">
              <a:avLst>
                <a:gd name="adj" fmla="val 3219"/>
              </a:avLst>
            </a:prstGeom>
            <a:solidFill>
              <a:srgbClr val="9CA299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2" name="Freeform 21"/>
            <p:cNvSpPr/>
            <p:nvPr userDrawn="1"/>
          </p:nvSpPr>
          <p:spPr bwMode="auto">
            <a:xfrm>
              <a:off x="3733155" y="2916461"/>
              <a:ext cx="342900" cy="104775"/>
            </a:xfrm>
            <a:custGeom>
              <a:avLst/>
              <a:gdLst>
                <a:gd name="connsiteX0" fmla="*/ 52387 w 342900"/>
                <a:gd name="connsiteY0" fmla="*/ 0 h 104775"/>
                <a:gd name="connsiteX1" fmla="*/ 290512 w 342900"/>
                <a:gd name="connsiteY1" fmla="*/ 0 h 104775"/>
                <a:gd name="connsiteX2" fmla="*/ 290512 w 342900"/>
                <a:gd name="connsiteY2" fmla="*/ 47625 h 104775"/>
                <a:gd name="connsiteX3" fmla="*/ 342900 w 342900"/>
                <a:gd name="connsiteY3" fmla="*/ 104775 h 104775"/>
                <a:gd name="connsiteX4" fmla="*/ 0 w 342900"/>
                <a:gd name="connsiteY4" fmla="*/ 104775 h 104775"/>
                <a:gd name="connsiteX5" fmla="*/ 52387 w 342900"/>
                <a:gd name="connsiteY5" fmla="*/ 54768 h 104775"/>
                <a:gd name="connsiteX6" fmla="*/ 52387 w 342900"/>
                <a:gd name="connsiteY6" fmla="*/ 0 h 104775"/>
                <a:gd name="connsiteX0" fmla="*/ 52387 w 342900"/>
                <a:gd name="connsiteY0" fmla="*/ 0 h 104775"/>
                <a:gd name="connsiteX1" fmla="*/ 290512 w 342900"/>
                <a:gd name="connsiteY1" fmla="*/ 0 h 104775"/>
                <a:gd name="connsiteX2" fmla="*/ 291182 w 342900"/>
                <a:gd name="connsiteY2" fmla="*/ 58192 h 104775"/>
                <a:gd name="connsiteX3" fmla="*/ 342900 w 342900"/>
                <a:gd name="connsiteY3" fmla="*/ 104775 h 104775"/>
                <a:gd name="connsiteX4" fmla="*/ 0 w 342900"/>
                <a:gd name="connsiteY4" fmla="*/ 104775 h 104775"/>
                <a:gd name="connsiteX5" fmla="*/ 52387 w 342900"/>
                <a:gd name="connsiteY5" fmla="*/ 54768 h 104775"/>
                <a:gd name="connsiteX6" fmla="*/ 52387 w 342900"/>
                <a:gd name="connsiteY6" fmla="*/ 0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2900" h="104775">
                  <a:moveTo>
                    <a:pt x="52387" y="0"/>
                  </a:moveTo>
                  <a:lnTo>
                    <a:pt x="290512" y="0"/>
                  </a:lnTo>
                  <a:cubicBezTo>
                    <a:pt x="290735" y="19397"/>
                    <a:pt x="290959" y="38795"/>
                    <a:pt x="291182" y="58192"/>
                  </a:cubicBezTo>
                  <a:lnTo>
                    <a:pt x="342900" y="104775"/>
                  </a:lnTo>
                  <a:lnTo>
                    <a:pt x="0" y="104775"/>
                  </a:lnTo>
                  <a:lnTo>
                    <a:pt x="52387" y="54768"/>
                  </a:lnTo>
                  <a:lnTo>
                    <a:pt x="52387" y="0"/>
                  </a:lnTo>
                  <a:close/>
                </a:path>
              </a:pathLst>
            </a:custGeom>
            <a:solidFill>
              <a:srgbClr val="9CA299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3" name="Rectangle 22"/>
            <p:cNvSpPr/>
            <p:nvPr userDrawn="1"/>
          </p:nvSpPr>
          <p:spPr bwMode="auto">
            <a:xfrm>
              <a:off x="3410496" y="2255044"/>
              <a:ext cx="988219" cy="53101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4" name="Freeform 23"/>
            <p:cNvSpPr/>
            <p:nvPr userDrawn="1"/>
          </p:nvSpPr>
          <p:spPr bwMode="auto">
            <a:xfrm>
              <a:off x="3450977" y="2295525"/>
              <a:ext cx="907256" cy="452438"/>
            </a:xfrm>
            <a:custGeom>
              <a:avLst/>
              <a:gdLst>
                <a:gd name="connsiteX0" fmla="*/ 0 w 907256"/>
                <a:gd name="connsiteY0" fmla="*/ 452438 h 452438"/>
                <a:gd name="connsiteX1" fmla="*/ 133350 w 907256"/>
                <a:gd name="connsiteY1" fmla="*/ 333375 h 452438"/>
                <a:gd name="connsiteX2" fmla="*/ 273844 w 907256"/>
                <a:gd name="connsiteY2" fmla="*/ 347663 h 452438"/>
                <a:gd name="connsiteX3" fmla="*/ 440531 w 907256"/>
                <a:gd name="connsiteY3" fmla="*/ 266700 h 452438"/>
                <a:gd name="connsiteX4" fmla="*/ 607219 w 907256"/>
                <a:gd name="connsiteY4" fmla="*/ 269081 h 452438"/>
                <a:gd name="connsiteX5" fmla="*/ 907256 w 907256"/>
                <a:gd name="connsiteY5" fmla="*/ 0 h 45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7256" h="452438">
                  <a:moveTo>
                    <a:pt x="0" y="452438"/>
                  </a:moveTo>
                  <a:lnTo>
                    <a:pt x="133350" y="333375"/>
                  </a:lnTo>
                  <a:lnTo>
                    <a:pt x="273844" y="347663"/>
                  </a:lnTo>
                  <a:lnTo>
                    <a:pt x="440531" y="266700"/>
                  </a:lnTo>
                  <a:lnTo>
                    <a:pt x="607219" y="269081"/>
                  </a:lnTo>
                  <a:lnTo>
                    <a:pt x="907256" y="0"/>
                  </a:lnTo>
                </a:path>
              </a:pathLst>
            </a:custGeom>
            <a:noFill/>
            <a:ln w="19050" cap="flat" cmpd="sng" algn="ctr">
              <a:solidFill>
                <a:srgbClr val="3CB6C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38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8671" y="3645025"/>
            <a:ext cx="9172841" cy="1491209"/>
          </a:xfrm>
        </p:spPr>
        <p:txBody>
          <a:bodyPr wrap="none" lIns="0" tIns="0" rIns="0" bIns="0" anchor="t" anchorCtr="0"/>
          <a:lstStyle>
            <a:lvl1pPr>
              <a:defRPr sz="3600" b="0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89999" y="5717483"/>
            <a:ext cx="9171513" cy="564395"/>
          </a:xfrm>
        </p:spPr>
        <p:txBody>
          <a:bodyPr wrap="none" lIns="0" tIns="0" rIns="0" bIns="0" anchor="b" anchorCtr="0"/>
          <a:lstStyle>
            <a:lvl1pPr marL="0" indent="0"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17" name="Rectangle 16"/>
          <p:cNvSpPr/>
          <p:nvPr/>
        </p:nvSpPr>
        <p:spPr bwMode="auto">
          <a:xfrm>
            <a:off x="1" y="3189792"/>
            <a:ext cx="9517855" cy="383629"/>
          </a:xfrm>
          <a:prstGeom prst="rect">
            <a:avLst/>
          </a:prstGeom>
          <a:solidFill>
            <a:srgbClr val="3CB6CE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1000" y="3083246"/>
            <a:ext cx="9525000" cy="108000"/>
          </a:xfrm>
          <a:prstGeom prst="rect">
            <a:avLst/>
          </a:prstGeom>
          <a:solidFill>
            <a:srgbClr val="9CA299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80999" y="3189792"/>
            <a:ext cx="9134475" cy="72000"/>
          </a:xfrm>
          <a:prstGeom prst="rect">
            <a:avLst/>
          </a:prstGeom>
          <a:solidFill>
            <a:srgbClr val="3095A5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8" name="Rectangle 27"/>
          <p:cNvSpPr/>
          <p:nvPr userDrawn="1"/>
        </p:nvSpPr>
        <p:spPr bwMode="auto">
          <a:xfrm>
            <a:off x="9515475" y="3190875"/>
            <a:ext cx="390525" cy="72279"/>
          </a:xfrm>
          <a:prstGeom prst="rect">
            <a:avLst/>
          </a:prstGeom>
          <a:solidFill>
            <a:srgbClr val="9CA299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pic>
        <p:nvPicPr>
          <p:cNvPr id="42" name="Picture 41" descr="rb6211_CapitaCheltenham.jpg"/>
          <p:cNvPicPr>
            <a:picLocks noChangeAspect="1"/>
          </p:cNvPicPr>
          <p:nvPr userDrawn="1"/>
        </p:nvPicPr>
        <p:blipFill>
          <a:blip r:embed="rId2" cstate="print"/>
          <a:srcRect t="18384" b="16647"/>
          <a:stretch>
            <a:fillRect/>
          </a:stretch>
        </p:blipFill>
        <p:spPr>
          <a:xfrm>
            <a:off x="5187026" y="1700808"/>
            <a:ext cx="4330800" cy="1872208"/>
          </a:xfrm>
          <a:prstGeom prst="rect">
            <a:avLst/>
          </a:prstGeom>
        </p:spPr>
      </p:pic>
      <p:pic>
        <p:nvPicPr>
          <p:cNvPr id="26" name="Picture 25" descr="blue_overlay_right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7001" y="3190875"/>
            <a:ext cx="4340380" cy="390235"/>
          </a:xfrm>
          <a:prstGeom prst="rect">
            <a:avLst/>
          </a:prstGeom>
        </p:spPr>
      </p:pic>
      <p:pic>
        <p:nvPicPr>
          <p:cNvPr id="43" name="Picture 42" descr="rb4993_Dublinoffice.jpg"/>
          <p:cNvPicPr>
            <a:picLocks noChangeAspect="1"/>
          </p:cNvPicPr>
          <p:nvPr userDrawn="1"/>
        </p:nvPicPr>
        <p:blipFill>
          <a:blip r:embed="rId4" cstate="print"/>
          <a:srcRect t="9503" b="31405"/>
          <a:stretch>
            <a:fillRect/>
          </a:stretch>
        </p:blipFill>
        <p:spPr>
          <a:xfrm>
            <a:off x="381000" y="2540000"/>
            <a:ext cx="2185200" cy="1033016"/>
          </a:xfrm>
          <a:prstGeom prst="rect">
            <a:avLst/>
          </a:prstGeom>
        </p:spPr>
      </p:pic>
      <p:pic>
        <p:nvPicPr>
          <p:cNvPr id="27" name="Picture 26" descr="blue overlay_left.png"/>
          <p:cNvPicPr>
            <a:picLocks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3192310"/>
            <a:ext cx="2185779" cy="388800"/>
          </a:xfrm>
          <a:prstGeom prst="rect">
            <a:avLst/>
          </a:prstGeom>
        </p:spPr>
      </p:pic>
      <p:pic>
        <p:nvPicPr>
          <p:cNvPr id="20" name="il_fi" descr="http://engage.barnet.gov.uk/os-custom-logos/barnet-logo.png-1"/>
          <p:cNvPicPr/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45966" y="6237312"/>
            <a:ext cx="1915546" cy="52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7"/>
          <p:cNvPicPr>
            <a:picLocks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763" y="6389616"/>
            <a:ext cx="1249253" cy="263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Images)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/>
          <p:nvPr userDrawn="1"/>
        </p:nvGrpSpPr>
        <p:grpSpPr>
          <a:xfrm>
            <a:off x="2772261" y="2214564"/>
            <a:ext cx="1071562" cy="806672"/>
            <a:chOff x="3368824" y="2214564"/>
            <a:chExt cx="1071562" cy="806672"/>
          </a:xfrm>
        </p:grpSpPr>
        <p:sp>
          <p:nvSpPr>
            <p:cNvPr id="21" name="Rounded Rectangle 20"/>
            <p:cNvSpPr/>
            <p:nvPr userDrawn="1"/>
          </p:nvSpPr>
          <p:spPr bwMode="auto">
            <a:xfrm>
              <a:off x="3368824" y="2214564"/>
              <a:ext cx="1071562" cy="690562"/>
            </a:xfrm>
            <a:prstGeom prst="roundRect">
              <a:avLst>
                <a:gd name="adj" fmla="val 3219"/>
              </a:avLst>
            </a:prstGeom>
            <a:solidFill>
              <a:srgbClr val="9CA299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2" name="Freeform 21"/>
            <p:cNvSpPr/>
            <p:nvPr userDrawn="1"/>
          </p:nvSpPr>
          <p:spPr bwMode="auto">
            <a:xfrm>
              <a:off x="3733155" y="2916461"/>
              <a:ext cx="342900" cy="104775"/>
            </a:xfrm>
            <a:custGeom>
              <a:avLst/>
              <a:gdLst>
                <a:gd name="connsiteX0" fmla="*/ 52387 w 342900"/>
                <a:gd name="connsiteY0" fmla="*/ 0 h 104775"/>
                <a:gd name="connsiteX1" fmla="*/ 290512 w 342900"/>
                <a:gd name="connsiteY1" fmla="*/ 0 h 104775"/>
                <a:gd name="connsiteX2" fmla="*/ 290512 w 342900"/>
                <a:gd name="connsiteY2" fmla="*/ 47625 h 104775"/>
                <a:gd name="connsiteX3" fmla="*/ 342900 w 342900"/>
                <a:gd name="connsiteY3" fmla="*/ 104775 h 104775"/>
                <a:gd name="connsiteX4" fmla="*/ 0 w 342900"/>
                <a:gd name="connsiteY4" fmla="*/ 104775 h 104775"/>
                <a:gd name="connsiteX5" fmla="*/ 52387 w 342900"/>
                <a:gd name="connsiteY5" fmla="*/ 54768 h 104775"/>
                <a:gd name="connsiteX6" fmla="*/ 52387 w 342900"/>
                <a:gd name="connsiteY6" fmla="*/ 0 h 104775"/>
                <a:gd name="connsiteX0" fmla="*/ 52387 w 342900"/>
                <a:gd name="connsiteY0" fmla="*/ 0 h 104775"/>
                <a:gd name="connsiteX1" fmla="*/ 290512 w 342900"/>
                <a:gd name="connsiteY1" fmla="*/ 0 h 104775"/>
                <a:gd name="connsiteX2" fmla="*/ 291182 w 342900"/>
                <a:gd name="connsiteY2" fmla="*/ 58192 h 104775"/>
                <a:gd name="connsiteX3" fmla="*/ 342900 w 342900"/>
                <a:gd name="connsiteY3" fmla="*/ 104775 h 104775"/>
                <a:gd name="connsiteX4" fmla="*/ 0 w 342900"/>
                <a:gd name="connsiteY4" fmla="*/ 104775 h 104775"/>
                <a:gd name="connsiteX5" fmla="*/ 52387 w 342900"/>
                <a:gd name="connsiteY5" fmla="*/ 54768 h 104775"/>
                <a:gd name="connsiteX6" fmla="*/ 52387 w 342900"/>
                <a:gd name="connsiteY6" fmla="*/ 0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2900" h="104775">
                  <a:moveTo>
                    <a:pt x="52387" y="0"/>
                  </a:moveTo>
                  <a:lnTo>
                    <a:pt x="290512" y="0"/>
                  </a:lnTo>
                  <a:cubicBezTo>
                    <a:pt x="290735" y="19397"/>
                    <a:pt x="290959" y="38795"/>
                    <a:pt x="291182" y="58192"/>
                  </a:cubicBezTo>
                  <a:lnTo>
                    <a:pt x="342900" y="104775"/>
                  </a:lnTo>
                  <a:lnTo>
                    <a:pt x="0" y="104775"/>
                  </a:lnTo>
                  <a:lnTo>
                    <a:pt x="52387" y="54768"/>
                  </a:lnTo>
                  <a:lnTo>
                    <a:pt x="52387" y="0"/>
                  </a:lnTo>
                  <a:close/>
                </a:path>
              </a:pathLst>
            </a:custGeom>
            <a:solidFill>
              <a:srgbClr val="9CA299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3" name="Rectangle 22"/>
            <p:cNvSpPr/>
            <p:nvPr userDrawn="1"/>
          </p:nvSpPr>
          <p:spPr bwMode="auto">
            <a:xfrm>
              <a:off x="3410496" y="2255044"/>
              <a:ext cx="988219" cy="53101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4" name="Freeform 23"/>
            <p:cNvSpPr/>
            <p:nvPr userDrawn="1"/>
          </p:nvSpPr>
          <p:spPr bwMode="auto">
            <a:xfrm>
              <a:off x="3450977" y="2295525"/>
              <a:ext cx="907256" cy="452438"/>
            </a:xfrm>
            <a:custGeom>
              <a:avLst/>
              <a:gdLst>
                <a:gd name="connsiteX0" fmla="*/ 0 w 907256"/>
                <a:gd name="connsiteY0" fmla="*/ 452438 h 452438"/>
                <a:gd name="connsiteX1" fmla="*/ 133350 w 907256"/>
                <a:gd name="connsiteY1" fmla="*/ 333375 h 452438"/>
                <a:gd name="connsiteX2" fmla="*/ 273844 w 907256"/>
                <a:gd name="connsiteY2" fmla="*/ 347663 h 452438"/>
                <a:gd name="connsiteX3" fmla="*/ 440531 w 907256"/>
                <a:gd name="connsiteY3" fmla="*/ 266700 h 452438"/>
                <a:gd name="connsiteX4" fmla="*/ 607219 w 907256"/>
                <a:gd name="connsiteY4" fmla="*/ 269081 h 452438"/>
                <a:gd name="connsiteX5" fmla="*/ 907256 w 907256"/>
                <a:gd name="connsiteY5" fmla="*/ 0 h 45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7256" h="452438">
                  <a:moveTo>
                    <a:pt x="0" y="452438"/>
                  </a:moveTo>
                  <a:lnTo>
                    <a:pt x="133350" y="333375"/>
                  </a:lnTo>
                  <a:lnTo>
                    <a:pt x="273844" y="347663"/>
                  </a:lnTo>
                  <a:lnTo>
                    <a:pt x="440531" y="266700"/>
                  </a:lnTo>
                  <a:lnTo>
                    <a:pt x="607219" y="269081"/>
                  </a:lnTo>
                  <a:lnTo>
                    <a:pt x="907256" y="0"/>
                  </a:lnTo>
                </a:path>
              </a:pathLst>
            </a:custGeom>
            <a:noFill/>
            <a:ln w="19050" cap="flat" cmpd="sng" algn="ctr">
              <a:solidFill>
                <a:srgbClr val="3CB6C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38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8671" y="3645025"/>
            <a:ext cx="9172841" cy="1491209"/>
          </a:xfrm>
        </p:spPr>
        <p:txBody>
          <a:bodyPr wrap="none" lIns="0" tIns="0" rIns="0" bIns="0" anchor="t" anchorCtr="0"/>
          <a:lstStyle>
            <a:lvl1pPr>
              <a:defRPr sz="3600" b="0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89999" y="5717483"/>
            <a:ext cx="9171513" cy="564395"/>
          </a:xfrm>
        </p:spPr>
        <p:txBody>
          <a:bodyPr wrap="none" lIns="0" tIns="0" rIns="0" bIns="0" anchor="b" anchorCtr="0"/>
          <a:lstStyle>
            <a:lvl1pPr marL="0" indent="0"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17" name="Rectangle 16"/>
          <p:cNvSpPr/>
          <p:nvPr/>
        </p:nvSpPr>
        <p:spPr bwMode="auto">
          <a:xfrm>
            <a:off x="1" y="3189792"/>
            <a:ext cx="9517855" cy="383629"/>
          </a:xfrm>
          <a:prstGeom prst="rect">
            <a:avLst/>
          </a:prstGeom>
          <a:solidFill>
            <a:srgbClr val="3CB6CE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1000" y="3083246"/>
            <a:ext cx="9525000" cy="108000"/>
          </a:xfrm>
          <a:prstGeom prst="rect">
            <a:avLst/>
          </a:prstGeom>
          <a:solidFill>
            <a:srgbClr val="9CA299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80999" y="3189792"/>
            <a:ext cx="9134475" cy="72000"/>
          </a:xfrm>
          <a:prstGeom prst="rect">
            <a:avLst/>
          </a:prstGeom>
          <a:solidFill>
            <a:srgbClr val="3095A5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8" name="Rectangle 27"/>
          <p:cNvSpPr/>
          <p:nvPr userDrawn="1"/>
        </p:nvSpPr>
        <p:spPr bwMode="auto">
          <a:xfrm>
            <a:off x="9515475" y="3190875"/>
            <a:ext cx="390525" cy="72279"/>
          </a:xfrm>
          <a:prstGeom prst="rect">
            <a:avLst/>
          </a:prstGeom>
          <a:solidFill>
            <a:srgbClr val="9CA299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pic>
        <p:nvPicPr>
          <p:cNvPr id="20" name="Picture 19" descr="rb6054_CapitaSwindon.jpg"/>
          <p:cNvPicPr>
            <a:picLocks noChangeAspect="1"/>
          </p:cNvPicPr>
          <p:nvPr userDrawn="1"/>
        </p:nvPicPr>
        <p:blipFill>
          <a:blip r:embed="rId2" cstate="print"/>
          <a:srcRect t="19991" b="15041"/>
          <a:stretch>
            <a:fillRect/>
          </a:stretch>
        </p:blipFill>
        <p:spPr>
          <a:xfrm>
            <a:off x="5187026" y="1700808"/>
            <a:ext cx="4330800" cy="1872208"/>
          </a:xfrm>
          <a:prstGeom prst="rect">
            <a:avLst/>
          </a:prstGeom>
        </p:spPr>
      </p:pic>
      <p:pic>
        <p:nvPicPr>
          <p:cNvPr id="29" name="Picture 28" descr="rb5937_apple.jpg"/>
          <p:cNvPicPr>
            <a:picLocks noChangeAspect="1"/>
          </p:cNvPicPr>
          <p:nvPr userDrawn="1"/>
        </p:nvPicPr>
        <p:blipFill>
          <a:blip r:embed="rId3" cstate="print"/>
          <a:srcRect t="17739" b="11331"/>
          <a:stretch>
            <a:fillRect/>
          </a:stretch>
        </p:blipFill>
        <p:spPr>
          <a:xfrm>
            <a:off x="381000" y="2540000"/>
            <a:ext cx="2185200" cy="1033016"/>
          </a:xfrm>
          <a:prstGeom prst="rect">
            <a:avLst/>
          </a:prstGeom>
        </p:spPr>
      </p:pic>
      <p:pic>
        <p:nvPicPr>
          <p:cNvPr id="26" name="Picture 25" descr="blue_overlay_right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7001" y="3190875"/>
            <a:ext cx="4340380" cy="390235"/>
          </a:xfrm>
          <a:prstGeom prst="rect">
            <a:avLst/>
          </a:prstGeom>
        </p:spPr>
      </p:pic>
      <p:pic>
        <p:nvPicPr>
          <p:cNvPr id="27" name="Picture 26" descr="blue overlay_left.png"/>
          <p:cNvPicPr>
            <a:picLocks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3192310"/>
            <a:ext cx="2185779" cy="388800"/>
          </a:xfrm>
          <a:prstGeom prst="rect">
            <a:avLst/>
          </a:prstGeom>
        </p:spPr>
      </p:pic>
      <p:pic>
        <p:nvPicPr>
          <p:cNvPr id="30" name="il_fi" descr="http://engage.barnet.gov.uk/os-custom-logos/barnet-logo.png-1"/>
          <p:cNvPicPr/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45966" y="6237312"/>
            <a:ext cx="1915546" cy="52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7"/>
          <p:cNvPicPr>
            <a:picLocks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763" y="6389616"/>
            <a:ext cx="1249253" cy="263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Insert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/>
          <p:nvPr userDrawn="1"/>
        </p:nvGrpSpPr>
        <p:grpSpPr>
          <a:xfrm>
            <a:off x="2772261" y="2214564"/>
            <a:ext cx="1071562" cy="806672"/>
            <a:chOff x="3368824" y="2214564"/>
            <a:chExt cx="1071562" cy="806672"/>
          </a:xfrm>
        </p:grpSpPr>
        <p:sp>
          <p:nvSpPr>
            <p:cNvPr id="21" name="Rounded Rectangle 20"/>
            <p:cNvSpPr/>
            <p:nvPr userDrawn="1"/>
          </p:nvSpPr>
          <p:spPr bwMode="auto">
            <a:xfrm>
              <a:off x="3368824" y="2214564"/>
              <a:ext cx="1071562" cy="690562"/>
            </a:xfrm>
            <a:prstGeom prst="roundRect">
              <a:avLst>
                <a:gd name="adj" fmla="val 3219"/>
              </a:avLst>
            </a:prstGeom>
            <a:solidFill>
              <a:srgbClr val="9CA299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2" name="Freeform 21"/>
            <p:cNvSpPr/>
            <p:nvPr userDrawn="1"/>
          </p:nvSpPr>
          <p:spPr bwMode="auto">
            <a:xfrm>
              <a:off x="3733155" y="2916461"/>
              <a:ext cx="342900" cy="104775"/>
            </a:xfrm>
            <a:custGeom>
              <a:avLst/>
              <a:gdLst>
                <a:gd name="connsiteX0" fmla="*/ 52387 w 342900"/>
                <a:gd name="connsiteY0" fmla="*/ 0 h 104775"/>
                <a:gd name="connsiteX1" fmla="*/ 290512 w 342900"/>
                <a:gd name="connsiteY1" fmla="*/ 0 h 104775"/>
                <a:gd name="connsiteX2" fmla="*/ 290512 w 342900"/>
                <a:gd name="connsiteY2" fmla="*/ 47625 h 104775"/>
                <a:gd name="connsiteX3" fmla="*/ 342900 w 342900"/>
                <a:gd name="connsiteY3" fmla="*/ 104775 h 104775"/>
                <a:gd name="connsiteX4" fmla="*/ 0 w 342900"/>
                <a:gd name="connsiteY4" fmla="*/ 104775 h 104775"/>
                <a:gd name="connsiteX5" fmla="*/ 52387 w 342900"/>
                <a:gd name="connsiteY5" fmla="*/ 54768 h 104775"/>
                <a:gd name="connsiteX6" fmla="*/ 52387 w 342900"/>
                <a:gd name="connsiteY6" fmla="*/ 0 h 104775"/>
                <a:gd name="connsiteX0" fmla="*/ 52387 w 342900"/>
                <a:gd name="connsiteY0" fmla="*/ 0 h 104775"/>
                <a:gd name="connsiteX1" fmla="*/ 290512 w 342900"/>
                <a:gd name="connsiteY1" fmla="*/ 0 h 104775"/>
                <a:gd name="connsiteX2" fmla="*/ 291182 w 342900"/>
                <a:gd name="connsiteY2" fmla="*/ 58192 h 104775"/>
                <a:gd name="connsiteX3" fmla="*/ 342900 w 342900"/>
                <a:gd name="connsiteY3" fmla="*/ 104775 h 104775"/>
                <a:gd name="connsiteX4" fmla="*/ 0 w 342900"/>
                <a:gd name="connsiteY4" fmla="*/ 104775 h 104775"/>
                <a:gd name="connsiteX5" fmla="*/ 52387 w 342900"/>
                <a:gd name="connsiteY5" fmla="*/ 54768 h 104775"/>
                <a:gd name="connsiteX6" fmla="*/ 52387 w 342900"/>
                <a:gd name="connsiteY6" fmla="*/ 0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2900" h="104775">
                  <a:moveTo>
                    <a:pt x="52387" y="0"/>
                  </a:moveTo>
                  <a:lnTo>
                    <a:pt x="290512" y="0"/>
                  </a:lnTo>
                  <a:cubicBezTo>
                    <a:pt x="290735" y="19397"/>
                    <a:pt x="290959" y="38795"/>
                    <a:pt x="291182" y="58192"/>
                  </a:cubicBezTo>
                  <a:lnTo>
                    <a:pt x="342900" y="104775"/>
                  </a:lnTo>
                  <a:lnTo>
                    <a:pt x="0" y="104775"/>
                  </a:lnTo>
                  <a:lnTo>
                    <a:pt x="52387" y="54768"/>
                  </a:lnTo>
                  <a:lnTo>
                    <a:pt x="52387" y="0"/>
                  </a:lnTo>
                  <a:close/>
                </a:path>
              </a:pathLst>
            </a:custGeom>
            <a:solidFill>
              <a:srgbClr val="9CA299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3" name="Rectangle 22"/>
            <p:cNvSpPr/>
            <p:nvPr userDrawn="1"/>
          </p:nvSpPr>
          <p:spPr bwMode="auto">
            <a:xfrm>
              <a:off x="3410496" y="2255044"/>
              <a:ext cx="988219" cy="53101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4" name="Freeform 23"/>
            <p:cNvSpPr/>
            <p:nvPr userDrawn="1"/>
          </p:nvSpPr>
          <p:spPr bwMode="auto">
            <a:xfrm>
              <a:off x="3450977" y="2295525"/>
              <a:ext cx="907256" cy="452438"/>
            </a:xfrm>
            <a:custGeom>
              <a:avLst/>
              <a:gdLst>
                <a:gd name="connsiteX0" fmla="*/ 0 w 907256"/>
                <a:gd name="connsiteY0" fmla="*/ 452438 h 452438"/>
                <a:gd name="connsiteX1" fmla="*/ 133350 w 907256"/>
                <a:gd name="connsiteY1" fmla="*/ 333375 h 452438"/>
                <a:gd name="connsiteX2" fmla="*/ 273844 w 907256"/>
                <a:gd name="connsiteY2" fmla="*/ 347663 h 452438"/>
                <a:gd name="connsiteX3" fmla="*/ 440531 w 907256"/>
                <a:gd name="connsiteY3" fmla="*/ 266700 h 452438"/>
                <a:gd name="connsiteX4" fmla="*/ 607219 w 907256"/>
                <a:gd name="connsiteY4" fmla="*/ 269081 h 452438"/>
                <a:gd name="connsiteX5" fmla="*/ 907256 w 907256"/>
                <a:gd name="connsiteY5" fmla="*/ 0 h 45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7256" h="452438">
                  <a:moveTo>
                    <a:pt x="0" y="452438"/>
                  </a:moveTo>
                  <a:lnTo>
                    <a:pt x="133350" y="333375"/>
                  </a:lnTo>
                  <a:lnTo>
                    <a:pt x="273844" y="347663"/>
                  </a:lnTo>
                  <a:lnTo>
                    <a:pt x="440531" y="266700"/>
                  </a:lnTo>
                  <a:lnTo>
                    <a:pt x="607219" y="269081"/>
                  </a:lnTo>
                  <a:lnTo>
                    <a:pt x="907256" y="0"/>
                  </a:lnTo>
                </a:path>
              </a:pathLst>
            </a:custGeom>
            <a:noFill/>
            <a:ln w="19050" cap="flat" cmpd="sng" algn="ctr">
              <a:solidFill>
                <a:srgbClr val="3CB6C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381000" y="2537800"/>
            <a:ext cx="2184243" cy="1035216"/>
          </a:xfrm>
          <a:ln>
            <a:noFill/>
          </a:ln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5187026" y="1700808"/>
            <a:ext cx="4329000" cy="1872208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8671" y="3645025"/>
            <a:ext cx="9172841" cy="1491209"/>
          </a:xfrm>
        </p:spPr>
        <p:txBody>
          <a:bodyPr wrap="none" lIns="0" tIns="0" rIns="0" bIns="0" anchor="t" anchorCtr="0"/>
          <a:lstStyle>
            <a:lvl1pPr>
              <a:defRPr sz="3600" b="0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89999" y="5717483"/>
            <a:ext cx="9171513" cy="564395"/>
          </a:xfrm>
        </p:spPr>
        <p:txBody>
          <a:bodyPr wrap="none" lIns="0" tIns="0" rIns="0" bIns="0" anchor="b" anchorCtr="0"/>
          <a:lstStyle>
            <a:lvl1pPr marL="0" indent="0"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17" name="Rectangle 16"/>
          <p:cNvSpPr/>
          <p:nvPr/>
        </p:nvSpPr>
        <p:spPr bwMode="auto">
          <a:xfrm>
            <a:off x="1" y="3189792"/>
            <a:ext cx="9517855" cy="383629"/>
          </a:xfrm>
          <a:prstGeom prst="rect">
            <a:avLst/>
          </a:prstGeom>
          <a:solidFill>
            <a:srgbClr val="3CB6CE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1000" y="3083246"/>
            <a:ext cx="9525000" cy="108000"/>
          </a:xfrm>
          <a:prstGeom prst="rect">
            <a:avLst/>
          </a:prstGeom>
          <a:solidFill>
            <a:srgbClr val="9CA299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80999" y="3189792"/>
            <a:ext cx="9134475" cy="72000"/>
          </a:xfrm>
          <a:prstGeom prst="rect">
            <a:avLst/>
          </a:prstGeom>
          <a:solidFill>
            <a:srgbClr val="3095A5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26" name="Picture 25" descr="blue_overlay_righ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7000" y="3190875"/>
            <a:ext cx="4347525" cy="390235"/>
          </a:xfrm>
          <a:prstGeom prst="rect">
            <a:avLst/>
          </a:prstGeom>
        </p:spPr>
      </p:pic>
      <p:pic>
        <p:nvPicPr>
          <p:cNvPr id="27" name="Picture 26" descr="blue overlay_left.png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3192310"/>
            <a:ext cx="2185779" cy="388800"/>
          </a:xfrm>
          <a:prstGeom prst="rect">
            <a:avLst/>
          </a:prstGeom>
        </p:spPr>
      </p:pic>
      <p:sp>
        <p:nvSpPr>
          <p:cNvPr id="28" name="Rectangle 27"/>
          <p:cNvSpPr/>
          <p:nvPr userDrawn="1"/>
        </p:nvSpPr>
        <p:spPr bwMode="auto">
          <a:xfrm>
            <a:off x="9515475" y="3190875"/>
            <a:ext cx="390525" cy="72279"/>
          </a:xfrm>
          <a:prstGeom prst="rect">
            <a:avLst/>
          </a:prstGeom>
          <a:solidFill>
            <a:srgbClr val="9CA299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pic>
        <p:nvPicPr>
          <p:cNvPr id="20" name="Picture 7"/>
          <p:cNvPicPr>
            <a:picLocks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763" y="6389616"/>
            <a:ext cx="1249253" cy="263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il_fi" descr="http://engage.barnet.gov.uk/os-custom-logos/barnet-logo.png-1"/>
          <p:cNvPicPr/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45966" y="6237312"/>
            <a:ext cx="1915546" cy="52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No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/>
          <p:nvPr userDrawn="1"/>
        </p:nvGrpSpPr>
        <p:grpSpPr>
          <a:xfrm>
            <a:off x="7185248" y="2132856"/>
            <a:ext cx="1071562" cy="806672"/>
            <a:chOff x="3368824" y="2214564"/>
            <a:chExt cx="1071562" cy="806672"/>
          </a:xfrm>
        </p:grpSpPr>
        <p:sp>
          <p:nvSpPr>
            <p:cNvPr id="21" name="Rounded Rectangle 20"/>
            <p:cNvSpPr/>
            <p:nvPr userDrawn="1"/>
          </p:nvSpPr>
          <p:spPr bwMode="auto">
            <a:xfrm>
              <a:off x="3368824" y="2214564"/>
              <a:ext cx="1071562" cy="690562"/>
            </a:xfrm>
            <a:prstGeom prst="roundRect">
              <a:avLst>
                <a:gd name="adj" fmla="val 3219"/>
              </a:avLst>
            </a:prstGeom>
            <a:solidFill>
              <a:srgbClr val="9CA299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2" name="Freeform 21"/>
            <p:cNvSpPr/>
            <p:nvPr userDrawn="1"/>
          </p:nvSpPr>
          <p:spPr bwMode="auto">
            <a:xfrm>
              <a:off x="3733155" y="2916461"/>
              <a:ext cx="342900" cy="104775"/>
            </a:xfrm>
            <a:custGeom>
              <a:avLst/>
              <a:gdLst>
                <a:gd name="connsiteX0" fmla="*/ 52387 w 342900"/>
                <a:gd name="connsiteY0" fmla="*/ 0 h 104775"/>
                <a:gd name="connsiteX1" fmla="*/ 290512 w 342900"/>
                <a:gd name="connsiteY1" fmla="*/ 0 h 104775"/>
                <a:gd name="connsiteX2" fmla="*/ 290512 w 342900"/>
                <a:gd name="connsiteY2" fmla="*/ 47625 h 104775"/>
                <a:gd name="connsiteX3" fmla="*/ 342900 w 342900"/>
                <a:gd name="connsiteY3" fmla="*/ 104775 h 104775"/>
                <a:gd name="connsiteX4" fmla="*/ 0 w 342900"/>
                <a:gd name="connsiteY4" fmla="*/ 104775 h 104775"/>
                <a:gd name="connsiteX5" fmla="*/ 52387 w 342900"/>
                <a:gd name="connsiteY5" fmla="*/ 54768 h 104775"/>
                <a:gd name="connsiteX6" fmla="*/ 52387 w 342900"/>
                <a:gd name="connsiteY6" fmla="*/ 0 h 104775"/>
                <a:gd name="connsiteX0" fmla="*/ 52387 w 342900"/>
                <a:gd name="connsiteY0" fmla="*/ 0 h 104775"/>
                <a:gd name="connsiteX1" fmla="*/ 290512 w 342900"/>
                <a:gd name="connsiteY1" fmla="*/ 0 h 104775"/>
                <a:gd name="connsiteX2" fmla="*/ 291182 w 342900"/>
                <a:gd name="connsiteY2" fmla="*/ 58192 h 104775"/>
                <a:gd name="connsiteX3" fmla="*/ 342900 w 342900"/>
                <a:gd name="connsiteY3" fmla="*/ 104775 h 104775"/>
                <a:gd name="connsiteX4" fmla="*/ 0 w 342900"/>
                <a:gd name="connsiteY4" fmla="*/ 104775 h 104775"/>
                <a:gd name="connsiteX5" fmla="*/ 52387 w 342900"/>
                <a:gd name="connsiteY5" fmla="*/ 54768 h 104775"/>
                <a:gd name="connsiteX6" fmla="*/ 52387 w 342900"/>
                <a:gd name="connsiteY6" fmla="*/ 0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2900" h="104775">
                  <a:moveTo>
                    <a:pt x="52387" y="0"/>
                  </a:moveTo>
                  <a:lnTo>
                    <a:pt x="290512" y="0"/>
                  </a:lnTo>
                  <a:cubicBezTo>
                    <a:pt x="290735" y="19397"/>
                    <a:pt x="290959" y="38795"/>
                    <a:pt x="291182" y="58192"/>
                  </a:cubicBezTo>
                  <a:lnTo>
                    <a:pt x="342900" y="104775"/>
                  </a:lnTo>
                  <a:lnTo>
                    <a:pt x="0" y="104775"/>
                  </a:lnTo>
                  <a:lnTo>
                    <a:pt x="52387" y="54768"/>
                  </a:lnTo>
                  <a:lnTo>
                    <a:pt x="52387" y="0"/>
                  </a:lnTo>
                  <a:close/>
                </a:path>
              </a:pathLst>
            </a:custGeom>
            <a:solidFill>
              <a:srgbClr val="9CA299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3" name="Rectangle 22"/>
            <p:cNvSpPr/>
            <p:nvPr userDrawn="1"/>
          </p:nvSpPr>
          <p:spPr bwMode="auto">
            <a:xfrm>
              <a:off x="3410496" y="2255044"/>
              <a:ext cx="988219" cy="53101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4" name="Freeform 23"/>
            <p:cNvSpPr/>
            <p:nvPr userDrawn="1"/>
          </p:nvSpPr>
          <p:spPr bwMode="auto">
            <a:xfrm>
              <a:off x="3450977" y="2295525"/>
              <a:ext cx="907256" cy="452438"/>
            </a:xfrm>
            <a:custGeom>
              <a:avLst/>
              <a:gdLst>
                <a:gd name="connsiteX0" fmla="*/ 0 w 907256"/>
                <a:gd name="connsiteY0" fmla="*/ 452438 h 452438"/>
                <a:gd name="connsiteX1" fmla="*/ 133350 w 907256"/>
                <a:gd name="connsiteY1" fmla="*/ 333375 h 452438"/>
                <a:gd name="connsiteX2" fmla="*/ 273844 w 907256"/>
                <a:gd name="connsiteY2" fmla="*/ 347663 h 452438"/>
                <a:gd name="connsiteX3" fmla="*/ 440531 w 907256"/>
                <a:gd name="connsiteY3" fmla="*/ 266700 h 452438"/>
                <a:gd name="connsiteX4" fmla="*/ 607219 w 907256"/>
                <a:gd name="connsiteY4" fmla="*/ 269081 h 452438"/>
                <a:gd name="connsiteX5" fmla="*/ 907256 w 907256"/>
                <a:gd name="connsiteY5" fmla="*/ 0 h 45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7256" h="452438">
                  <a:moveTo>
                    <a:pt x="0" y="452438"/>
                  </a:moveTo>
                  <a:lnTo>
                    <a:pt x="133350" y="333375"/>
                  </a:lnTo>
                  <a:lnTo>
                    <a:pt x="273844" y="347663"/>
                  </a:lnTo>
                  <a:lnTo>
                    <a:pt x="440531" y="266700"/>
                  </a:lnTo>
                  <a:lnTo>
                    <a:pt x="607219" y="269081"/>
                  </a:lnTo>
                  <a:lnTo>
                    <a:pt x="907256" y="0"/>
                  </a:lnTo>
                </a:path>
              </a:pathLst>
            </a:custGeom>
            <a:noFill/>
            <a:ln w="19050" cap="flat" cmpd="sng" algn="ctr">
              <a:solidFill>
                <a:srgbClr val="3CB6C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38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8671" y="3645025"/>
            <a:ext cx="9172841" cy="1491209"/>
          </a:xfrm>
        </p:spPr>
        <p:txBody>
          <a:bodyPr wrap="none" lIns="0" tIns="0" rIns="0" bIns="0" anchor="t" anchorCtr="0"/>
          <a:lstStyle>
            <a:lvl1pPr>
              <a:defRPr sz="3600" b="0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89999" y="5717483"/>
            <a:ext cx="9171513" cy="564395"/>
          </a:xfrm>
        </p:spPr>
        <p:txBody>
          <a:bodyPr wrap="none" lIns="0" tIns="0" rIns="0" bIns="0" anchor="b" anchorCtr="0"/>
          <a:lstStyle>
            <a:lvl1pPr marL="0" indent="0"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17" name="Rectangle 16"/>
          <p:cNvSpPr/>
          <p:nvPr/>
        </p:nvSpPr>
        <p:spPr bwMode="auto">
          <a:xfrm>
            <a:off x="1" y="3189792"/>
            <a:ext cx="9517855" cy="383629"/>
          </a:xfrm>
          <a:prstGeom prst="rect">
            <a:avLst/>
          </a:prstGeom>
          <a:solidFill>
            <a:srgbClr val="3CB6CE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1000" y="3083246"/>
            <a:ext cx="9525000" cy="108000"/>
          </a:xfrm>
          <a:prstGeom prst="rect">
            <a:avLst/>
          </a:prstGeom>
          <a:solidFill>
            <a:srgbClr val="9CA299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80999" y="3189792"/>
            <a:ext cx="9134475" cy="72000"/>
          </a:xfrm>
          <a:prstGeom prst="rect">
            <a:avLst/>
          </a:prstGeom>
          <a:solidFill>
            <a:srgbClr val="3095A5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8" name="Rectangle 27"/>
          <p:cNvSpPr/>
          <p:nvPr userDrawn="1"/>
        </p:nvSpPr>
        <p:spPr bwMode="auto">
          <a:xfrm>
            <a:off x="9515475" y="3190875"/>
            <a:ext cx="390525" cy="72279"/>
          </a:xfrm>
          <a:prstGeom prst="rect">
            <a:avLst/>
          </a:prstGeom>
          <a:solidFill>
            <a:srgbClr val="9CA299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pic>
        <p:nvPicPr>
          <p:cNvPr id="15" name="Picture 7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763" y="6389616"/>
            <a:ext cx="1249253" cy="263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l_fi" descr="http://engage.barnet.gov.uk/os-custom-logos/barnet-logo.png-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5966" y="6237312"/>
            <a:ext cx="1915546" cy="52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 bwMode="auto">
          <a:xfrm>
            <a:off x="1" y="3189792"/>
            <a:ext cx="9517855" cy="383629"/>
          </a:xfrm>
          <a:prstGeom prst="rect">
            <a:avLst/>
          </a:prstGeom>
          <a:solidFill>
            <a:srgbClr val="3CB6CE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2" name="Rectangle 21"/>
          <p:cNvSpPr/>
          <p:nvPr userDrawn="1"/>
        </p:nvSpPr>
        <p:spPr bwMode="auto">
          <a:xfrm>
            <a:off x="381000" y="3083246"/>
            <a:ext cx="9525000" cy="108000"/>
          </a:xfrm>
          <a:prstGeom prst="rect">
            <a:avLst/>
          </a:prstGeom>
          <a:solidFill>
            <a:srgbClr val="9CA299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3" name="Rectangle 22"/>
          <p:cNvSpPr/>
          <p:nvPr userDrawn="1"/>
        </p:nvSpPr>
        <p:spPr bwMode="auto">
          <a:xfrm>
            <a:off x="380999" y="3189792"/>
            <a:ext cx="9134475" cy="72000"/>
          </a:xfrm>
          <a:prstGeom prst="rect">
            <a:avLst/>
          </a:prstGeom>
          <a:solidFill>
            <a:srgbClr val="3095A5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0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5187026" y="1700808"/>
            <a:ext cx="4329000" cy="1872208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8672" y="3645025"/>
            <a:ext cx="9009000" cy="618193"/>
          </a:xfrm>
        </p:spPr>
        <p:txBody>
          <a:bodyPr wrap="none" lIns="0" tIns="0" rIns="0" bIns="0" anchor="t" anchorCtr="0"/>
          <a:lstStyle>
            <a:lvl1pPr>
              <a:defRPr sz="2400" b="0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2461320" y="2276872"/>
            <a:ext cx="714573" cy="715665"/>
            <a:chOff x="2461320" y="2276872"/>
            <a:chExt cx="714573" cy="715665"/>
          </a:xfrm>
        </p:grpSpPr>
        <p:sp>
          <p:nvSpPr>
            <p:cNvPr id="13" name="Pie 12"/>
            <p:cNvSpPr/>
            <p:nvPr userDrawn="1"/>
          </p:nvSpPr>
          <p:spPr bwMode="auto">
            <a:xfrm>
              <a:off x="2461320" y="2276872"/>
              <a:ext cx="686718" cy="686718"/>
            </a:xfrm>
            <a:prstGeom prst="pie">
              <a:avLst>
                <a:gd name="adj1" fmla="val 5392949"/>
                <a:gd name="adj2" fmla="val 2293"/>
              </a:avLst>
            </a:prstGeom>
            <a:solidFill>
              <a:srgbClr val="9CA299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14" name="Pie 13"/>
            <p:cNvSpPr/>
            <p:nvPr userDrawn="1"/>
          </p:nvSpPr>
          <p:spPr bwMode="auto">
            <a:xfrm>
              <a:off x="2489175" y="2305819"/>
              <a:ext cx="686718" cy="686718"/>
            </a:xfrm>
            <a:prstGeom prst="pie">
              <a:avLst>
                <a:gd name="adj1" fmla="val 5489"/>
                <a:gd name="adj2" fmla="val 5384624"/>
              </a:avLst>
            </a:prstGeom>
            <a:solidFill>
              <a:srgbClr val="3CB6CE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</p:grpSp>
      <p:pic>
        <p:nvPicPr>
          <p:cNvPr id="12" name="Picture 11" descr="blue_overlay_righ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7000" y="3190875"/>
            <a:ext cx="4338539" cy="390235"/>
          </a:xfrm>
          <a:prstGeom prst="rect">
            <a:avLst/>
          </a:prstGeom>
        </p:spPr>
      </p:pic>
      <p:sp>
        <p:nvSpPr>
          <p:cNvPr id="2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4" name="Rectangle 23"/>
          <p:cNvSpPr/>
          <p:nvPr userDrawn="1"/>
        </p:nvSpPr>
        <p:spPr bwMode="auto">
          <a:xfrm>
            <a:off x="9515475" y="3190875"/>
            <a:ext cx="390525" cy="72279"/>
          </a:xfrm>
          <a:prstGeom prst="rect">
            <a:avLst/>
          </a:prstGeom>
          <a:solidFill>
            <a:srgbClr val="9CA299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pic>
        <p:nvPicPr>
          <p:cNvPr id="16" name="Picture 7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763" y="6389616"/>
            <a:ext cx="1249253" cy="263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l_fi" descr="http://engage.barnet.gov.uk/os-custom-logos/barnet-logo.png-1"/>
          <p:cNvPicPr/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5966" y="6237312"/>
            <a:ext cx="1915546" cy="52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464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ular Callout 20"/>
          <p:cNvSpPr/>
          <p:nvPr userDrawn="1"/>
        </p:nvSpPr>
        <p:spPr bwMode="auto">
          <a:xfrm>
            <a:off x="7808986" y="1755775"/>
            <a:ext cx="1504950" cy="1003300"/>
          </a:xfrm>
          <a:prstGeom prst="wedgeRoundRectCallout">
            <a:avLst>
              <a:gd name="adj1" fmla="val -33280"/>
              <a:gd name="adj2" fmla="val 73259"/>
              <a:gd name="adj3" fmla="val 16667"/>
            </a:avLst>
          </a:prstGeom>
          <a:solidFill>
            <a:srgbClr val="3CB6CE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2" name="Rounded Rectangular Callout 21"/>
          <p:cNvSpPr/>
          <p:nvPr userDrawn="1"/>
        </p:nvSpPr>
        <p:spPr bwMode="auto">
          <a:xfrm>
            <a:off x="7296224" y="1412875"/>
            <a:ext cx="1012751" cy="676275"/>
          </a:xfrm>
          <a:prstGeom prst="wedgeRoundRectCallout">
            <a:avLst>
              <a:gd name="adj1" fmla="val 33183"/>
              <a:gd name="adj2" fmla="val 79832"/>
              <a:gd name="adj3" fmla="val 16667"/>
            </a:avLst>
          </a:prstGeom>
          <a:solidFill>
            <a:srgbClr val="757D71">
              <a:alpha val="69804"/>
            </a:srgbClr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8671" y="3645025"/>
            <a:ext cx="9172841" cy="618193"/>
          </a:xfrm>
        </p:spPr>
        <p:txBody>
          <a:bodyPr wrap="none" lIns="0" tIns="0" rIns="0" bIns="0" anchor="t" anchorCtr="0"/>
          <a:lstStyle>
            <a:lvl1pPr>
              <a:defRPr sz="2400" b="0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4491137" y="2214564"/>
            <a:ext cx="1071562" cy="806672"/>
            <a:chOff x="3368824" y="2214564"/>
            <a:chExt cx="1071562" cy="806672"/>
          </a:xfrm>
        </p:grpSpPr>
        <p:sp>
          <p:nvSpPr>
            <p:cNvPr id="15" name="Rounded Rectangle 14"/>
            <p:cNvSpPr/>
            <p:nvPr userDrawn="1"/>
          </p:nvSpPr>
          <p:spPr bwMode="auto">
            <a:xfrm>
              <a:off x="3368824" y="2214564"/>
              <a:ext cx="1071562" cy="690562"/>
            </a:xfrm>
            <a:prstGeom prst="roundRect">
              <a:avLst>
                <a:gd name="adj" fmla="val 3219"/>
              </a:avLst>
            </a:prstGeom>
            <a:solidFill>
              <a:srgbClr val="9CA299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17" name="Freeform 16"/>
            <p:cNvSpPr/>
            <p:nvPr userDrawn="1"/>
          </p:nvSpPr>
          <p:spPr bwMode="auto">
            <a:xfrm>
              <a:off x="3733155" y="2916461"/>
              <a:ext cx="342900" cy="104775"/>
            </a:xfrm>
            <a:custGeom>
              <a:avLst/>
              <a:gdLst>
                <a:gd name="connsiteX0" fmla="*/ 52387 w 342900"/>
                <a:gd name="connsiteY0" fmla="*/ 0 h 104775"/>
                <a:gd name="connsiteX1" fmla="*/ 290512 w 342900"/>
                <a:gd name="connsiteY1" fmla="*/ 0 h 104775"/>
                <a:gd name="connsiteX2" fmla="*/ 290512 w 342900"/>
                <a:gd name="connsiteY2" fmla="*/ 47625 h 104775"/>
                <a:gd name="connsiteX3" fmla="*/ 342900 w 342900"/>
                <a:gd name="connsiteY3" fmla="*/ 104775 h 104775"/>
                <a:gd name="connsiteX4" fmla="*/ 0 w 342900"/>
                <a:gd name="connsiteY4" fmla="*/ 104775 h 104775"/>
                <a:gd name="connsiteX5" fmla="*/ 52387 w 342900"/>
                <a:gd name="connsiteY5" fmla="*/ 54768 h 104775"/>
                <a:gd name="connsiteX6" fmla="*/ 52387 w 342900"/>
                <a:gd name="connsiteY6" fmla="*/ 0 h 104775"/>
                <a:gd name="connsiteX0" fmla="*/ 52387 w 342900"/>
                <a:gd name="connsiteY0" fmla="*/ 0 h 104775"/>
                <a:gd name="connsiteX1" fmla="*/ 290512 w 342900"/>
                <a:gd name="connsiteY1" fmla="*/ 0 h 104775"/>
                <a:gd name="connsiteX2" fmla="*/ 291182 w 342900"/>
                <a:gd name="connsiteY2" fmla="*/ 58192 h 104775"/>
                <a:gd name="connsiteX3" fmla="*/ 342900 w 342900"/>
                <a:gd name="connsiteY3" fmla="*/ 104775 h 104775"/>
                <a:gd name="connsiteX4" fmla="*/ 0 w 342900"/>
                <a:gd name="connsiteY4" fmla="*/ 104775 h 104775"/>
                <a:gd name="connsiteX5" fmla="*/ 52387 w 342900"/>
                <a:gd name="connsiteY5" fmla="*/ 54768 h 104775"/>
                <a:gd name="connsiteX6" fmla="*/ 52387 w 342900"/>
                <a:gd name="connsiteY6" fmla="*/ 0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2900" h="104775">
                  <a:moveTo>
                    <a:pt x="52387" y="0"/>
                  </a:moveTo>
                  <a:lnTo>
                    <a:pt x="290512" y="0"/>
                  </a:lnTo>
                  <a:cubicBezTo>
                    <a:pt x="290735" y="19397"/>
                    <a:pt x="290959" y="38795"/>
                    <a:pt x="291182" y="58192"/>
                  </a:cubicBezTo>
                  <a:lnTo>
                    <a:pt x="342900" y="104775"/>
                  </a:lnTo>
                  <a:lnTo>
                    <a:pt x="0" y="104775"/>
                  </a:lnTo>
                  <a:lnTo>
                    <a:pt x="52387" y="54768"/>
                  </a:lnTo>
                  <a:lnTo>
                    <a:pt x="52387" y="0"/>
                  </a:lnTo>
                  <a:close/>
                </a:path>
              </a:pathLst>
            </a:custGeom>
            <a:solidFill>
              <a:srgbClr val="9CA299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19" name="Rectangle 18"/>
            <p:cNvSpPr/>
            <p:nvPr userDrawn="1"/>
          </p:nvSpPr>
          <p:spPr bwMode="auto">
            <a:xfrm>
              <a:off x="3410496" y="2255044"/>
              <a:ext cx="988219" cy="53101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20" name="Freeform 19"/>
            <p:cNvSpPr/>
            <p:nvPr userDrawn="1"/>
          </p:nvSpPr>
          <p:spPr bwMode="auto">
            <a:xfrm>
              <a:off x="3450977" y="2295525"/>
              <a:ext cx="907256" cy="452438"/>
            </a:xfrm>
            <a:custGeom>
              <a:avLst/>
              <a:gdLst>
                <a:gd name="connsiteX0" fmla="*/ 0 w 907256"/>
                <a:gd name="connsiteY0" fmla="*/ 452438 h 452438"/>
                <a:gd name="connsiteX1" fmla="*/ 133350 w 907256"/>
                <a:gd name="connsiteY1" fmla="*/ 333375 h 452438"/>
                <a:gd name="connsiteX2" fmla="*/ 273844 w 907256"/>
                <a:gd name="connsiteY2" fmla="*/ 347663 h 452438"/>
                <a:gd name="connsiteX3" fmla="*/ 440531 w 907256"/>
                <a:gd name="connsiteY3" fmla="*/ 266700 h 452438"/>
                <a:gd name="connsiteX4" fmla="*/ 607219 w 907256"/>
                <a:gd name="connsiteY4" fmla="*/ 269081 h 452438"/>
                <a:gd name="connsiteX5" fmla="*/ 907256 w 907256"/>
                <a:gd name="connsiteY5" fmla="*/ 0 h 45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7256" h="452438">
                  <a:moveTo>
                    <a:pt x="0" y="452438"/>
                  </a:moveTo>
                  <a:lnTo>
                    <a:pt x="133350" y="333375"/>
                  </a:lnTo>
                  <a:lnTo>
                    <a:pt x="273844" y="347663"/>
                  </a:lnTo>
                  <a:lnTo>
                    <a:pt x="440531" y="266700"/>
                  </a:lnTo>
                  <a:lnTo>
                    <a:pt x="607219" y="269081"/>
                  </a:lnTo>
                  <a:lnTo>
                    <a:pt x="907256" y="0"/>
                  </a:lnTo>
                </a:path>
              </a:pathLst>
            </a:custGeom>
            <a:noFill/>
            <a:ln w="19050" cap="flat" cmpd="sng" algn="ctr">
              <a:solidFill>
                <a:srgbClr val="3CB6C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1" y="3189792"/>
            <a:ext cx="9517855" cy="383629"/>
          </a:xfrm>
          <a:prstGeom prst="rect">
            <a:avLst/>
          </a:prstGeom>
          <a:solidFill>
            <a:srgbClr val="3CB6CE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8" name="Rectangle 17"/>
          <p:cNvSpPr/>
          <p:nvPr userDrawn="1"/>
        </p:nvSpPr>
        <p:spPr bwMode="auto">
          <a:xfrm>
            <a:off x="381000" y="3083246"/>
            <a:ext cx="9525000" cy="108000"/>
          </a:xfrm>
          <a:prstGeom prst="rect">
            <a:avLst/>
          </a:prstGeom>
          <a:solidFill>
            <a:srgbClr val="9CA299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4" name="Rectangle 23"/>
          <p:cNvSpPr/>
          <p:nvPr userDrawn="1"/>
        </p:nvSpPr>
        <p:spPr bwMode="auto">
          <a:xfrm>
            <a:off x="380999" y="3189792"/>
            <a:ext cx="9134475" cy="72000"/>
          </a:xfrm>
          <a:prstGeom prst="rect">
            <a:avLst/>
          </a:prstGeom>
          <a:solidFill>
            <a:srgbClr val="3095A5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5" name="Rectangle 24"/>
          <p:cNvSpPr/>
          <p:nvPr userDrawn="1"/>
        </p:nvSpPr>
        <p:spPr bwMode="auto">
          <a:xfrm>
            <a:off x="9515475" y="3190875"/>
            <a:ext cx="390525" cy="72279"/>
          </a:xfrm>
          <a:prstGeom prst="rect">
            <a:avLst/>
          </a:prstGeom>
          <a:solidFill>
            <a:srgbClr val="9CA299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pic>
        <p:nvPicPr>
          <p:cNvPr id="26" name="Picture 7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763" y="6389616"/>
            <a:ext cx="1249253" cy="263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il_fi" descr="http://engage.barnet.gov.uk/os-custom-logos/barnet-logo.png-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5966" y="6237312"/>
            <a:ext cx="1915546" cy="52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229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6496" y="1268760"/>
            <a:ext cx="9145016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99299" y="6356351"/>
            <a:ext cx="246221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68E9E923-BE2F-B54C-8612-CEC3CBE68F6C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85763" y="6165304"/>
            <a:ext cx="9175750" cy="0"/>
          </a:xfrm>
          <a:prstGeom prst="line">
            <a:avLst/>
          </a:prstGeom>
          <a:solidFill>
            <a:srgbClr val="FF99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4" name="il_fi" descr="http://engage.barnet.gov.uk/os-custom-logos/barnet-logo.png-1"/>
          <p:cNvPicPr/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45966" y="6237312"/>
            <a:ext cx="1915546" cy="52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 bwMode="auto">
          <a:xfrm>
            <a:off x="0" y="0"/>
            <a:ext cx="9906000" cy="980728"/>
          </a:xfrm>
          <a:prstGeom prst="rect">
            <a:avLst/>
          </a:prstGeom>
          <a:solidFill>
            <a:srgbClr val="008080"/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001" y="260648"/>
            <a:ext cx="9171512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98" r:id="rId2"/>
    <p:sldLayoutId id="2147483935" r:id="rId3"/>
    <p:sldLayoutId id="2147483996" r:id="rId4"/>
    <p:sldLayoutId id="2147483997" r:id="rId5"/>
    <p:sldLayoutId id="2147483995" r:id="rId6"/>
    <p:sldLayoutId id="2147483994" r:id="rId7"/>
    <p:sldLayoutId id="2147483936" r:id="rId8"/>
    <p:sldLayoutId id="2147483937" r:id="rId9"/>
    <p:sldLayoutId id="2147483909" r:id="rId10"/>
    <p:sldLayoutId id="2147483911" r:id="rId11"/>
    <p:sldLayoutId id="2147483912" r:id="rId12"/>
    <p:sldLayoutId id="2147483917" r:id="rId13"/>
    <p:sldLayoutId id="2147483918" r:id="rId14"/>
    <p:sldLayoutId id="2147483919" r:id="rId1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ct val="35000"/>
        </a:spcBef>
        <a:spcAft>
          <a:spcPct val="0"/>
        </a:spcAft>
        <a:buFont typeface="Wingdings" pitchFamily="2" charset="2"/>
        <a:buNone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42925" indent="-180975" algn="l" rtl="0" eaLnBrk="1" fontAlgn="base" hangingPunct="1">
        <a:lnSpc>
          <a:spcPct val="100000"/>
        </a:lnSpc>
        <a:spcBef>
          <a:spcPct val="35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893763" indent="-180975" algn="l" rtl="0" eaLnBrk="1" fontAlgn="base" hangingPunct="1">
        <a:lnSpc>
          <a:spcPct val="100000"/>
        </a:lnSpc>
        <a:spcBef>
          <a:spcPct val="35000"/>
        </a:spcBef>
        <a:spcAft>
          <a:spcPct val="0"/>
        </a:spcAft>
        <a:buFont typeface="Wingdings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1254125" indent="-180975" algn="l" rtl="0" eaLnBrk="1" fontAlgn="base" hangingPunct="1">
        <a:lnSpc>
          <a:spcPct val="100000"/>
        </a:lnSpc>
        <a:spcBef>
          <a:spcPct val="35000"/>
        </a:spcBef>
        <a:spcAft>
          <a:spcPct val="0"/>
        </a:spcAft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180975" algn="l" rtl="0" eaLnBrk="1" fontAlgn="base" hangingPunct="1">
        <a:lnSpc>
          <a:spcPct val="100000"/>
        </a:lnSpc>
        <a:spcBef>
          <a:spcPct val="35000"/>
        </a:spcBef>
        <a:spcAft>
          <a:spcPct val="0"/>
        </a:spcAft>
        <a:buFont typeface="Wingdings" pitchFamily="2" charset="2"/>
        <a:buChar char="§"/>
        <a:defRPr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lnSpc>
          <a:spcPct val="105000"/>
        </a:lnSpc>
        <a:spcBef>
          <a:spcPct val="35000"/>
        </a:spcBef>
        <a:spcAft>
          <a:spcPct val="0"/>
        </a:spcAft>
        <a:buChar char="»"/>
        <a:defRPr sz="1400">
          <a:solidFill>
            <a:srgbClr val="3EB1F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lnSpc>
          <a:spcPct val="105000"/>
        </a:lnSpc>
        <a:spcBef>
          <a:spcPct val="35000"/>
        </a:spcBef>
        <a:spcAft>
          <a:spcPct val="0"/>
        </a:spcAft>
        <a:buChar char="»"/>
        <a:defRPr sz="1400">
          <a:solidFill>
            <a:srgbClr val="3EB1F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lnSpc>
          <a:spcPct val="105000"/>
        </a:lnSpc>
        <a:spcBef>
          <a:spcPct val="35000"/>
        </a:spcBef>
        <a:spcAft>
          <a:spcPct val="0"/>
        </a:spcAft>
        <a:buChar char="»"/>
        <a:defRPr sz="1400">
          <a:solidFill>
            <a:srgbClr val="3EB1F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lnSpc>
          <a:spcPct val="105000"/>
        </a:lnSpc>
        <a:spcBef>
          <a:spcPct val="35000"/>
        </a:spcBef>
        <a:spcAft>
          <a:spcPct val="0"/>
        </a:spcAft>
        <a:buChar char="»"/>
        <a:defRPr sz="1400">
          <a:solidFill>
            <a:srgbClr val="3EB1F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usan.lowe@barnet.gov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</a:rPr>
              <a:t>Doing Business with the Council</a:t>
            </a:r>
            <a:b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</a:rPr>
              <a:t>CSG Procurement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4488" y="1844824"/>
            <a:ext cx="9180513" cy="4608511"/>
          </a:xfrm>
        </p:spPr>
        <p:txBody>
          <a:bodyPr/>
          <a:lstStyle/>
          <a:p>
            <a:r>
              <a:rPr lang="en-GB" dirty="0" smtClean="0"/>
              <a:t>Have been working hard towards the procurement vision 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Still lots to do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Require your input, What else can we do?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16832"/>
            <a:ext cx="9180513" cy="3914403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To deliver quality goods and services at best value for the community of Barnet</a:t>
            </a:r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To build a resilient and local supply chain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To treat our suppliers fairly with respect and be open and transparent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To make it  simple and accessible for suppliers to do business with us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Procurement Vision – Simple, Accessible and Local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60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Appointed a  supplier champion - Susan </a:t>
            </a:r>
            <a:r>
              <a:rPr lang="en-GB" dirty="0" smtClean="0"/>
              <a:t>Lowe</a:t>
            </a:r>
          </a:p>
          <a:p>
            <a:pPr marL="261938" indent="-261938"/>
            <a:r>
              <a:rPr lang="en-GB" dirty="0" smtClean="0"/>
              <a:t>	email: </a:t>
            </a:r>
            <a:r>
              <a:rPr lang="en-GB" dirty="0" smtClean="0">
                <a:hlinkClick r:id="rId2"/>
              </a:rPr>
              <a:t>susan.lowe@barnet.gov.uk</a:t>
            </a:r>
            <a:r>
              <a:rPr lang="en-GB" dirty="0" smtClean="0"/>
              <a:t> </a:t>
            </a:r>
            <a:endParaRPr lang="en-GB" dirty="0" smtClean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supplier champion has the remit to </a:t>
            </a:r>
          </a:p>
          <a:p>
            <a:endParaRPr lang="en-GB" dirty="0" smtClean="0"/>
          </a:p>
          <a:p>
            <a:pPr marL="1101725" lvl="1" indent="-285750"/>
            <a:r>
              <a:rPr lang="en-GB" dirty="0" smtClean="0"/>
              <a:t>enhance links with Barnet’s supplier community </a:t>
            </a:r>
          </a:p>
          <a:p>
            <a:pPr marL="1101725" lvl="1" indent="-285750"/>
            <a:r>
              <a:rPr lang="en-GB" dirty="0" smtClean="0"/>
              <a:t>develop procurement processes that are streamlined and make it easy for suppliers to do business with us</a:t>
            </a:r>
          </a:p>
          <a:p>
            <a:pPr marL="1101725" lvl="1" indent="-285750"/>
            <a:r>
              <a:rPr lang="en-GB" dirty="0" smtClean="0"/>
              <a:t>support local supplier </a:t>
            </a:r>
            <a:r>
              <a:rPr lang="en-GB" dirty="0" smtClean="0"/>
              <a:t>meetings*</a:t>
            </a:r>
            <a:endParaRPr lang="en-GB" dirty="0" smtClean="0"/>
          </a:p>
          <a:p>
            <a:pPr marL="1101725" lvl="1" indent="-285750"/>
            <a:r>
              <a:rPr lang="en-GB" dirty="0" smtClean="0"/>
              <a:t>collate feedback from suppliers, listen and action as appropriate</a:t>
            </a:r>
          </a:p>
          <a:p>
            <a:pPr marL="1158875"/>
            <a:r>
              <a:rPr lang="en-GB" dirty="0" smtClean="0"/>
              <a:t>* </a:t>
            </a:r>
            <a:r>
              <a:rPr lang="en-GB" sz="1600" b="0" dirty="0"/>
              <a:t>Regular attendee at FSB monthly meeting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Supplier Champion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42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2480" y="1052736"/>
            <a:ext cx="5040561" cy="5112568"/>
          </a:xfrm>
        </p:spPr>
        <p:txBody>
          <a:bodyPr/>
          <a:lstStyle/>
          <a:p>
            <a:r>
              <a:rPr lang="en-GB" dirty="0" smtClean="0"/>
              <a:t>One stop shop for supplying to Barnet</a:t>
            </a:r>
            <a:endParaRPr lang="en-GB" dirty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Provide a useful business information tool for suppliers and potential suppliers</a:t>
            </a:r>
          </a:p>
          <a:p>
            <a:pPr>
              <a:buFont typeface="Arial" pitchFamily="34" charset="0"/>
              <a:buChar char="•"/>
            </a:pPr>
            <a:endParaRPr lang="en-GB" sz="1200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Procurement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Procurement Forward plan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Link to E-procurement platform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Tender process guide</a:t>
            </a:r>
          </a:p>
          <a:p>
            <a:pPr lvl="1">
              <a:buFont typeface="Arial" pitchFamily="34" charset="0"/>
              <a:buChar char="•"/>
            </a:pPr>
            <a:endParaRPr lang="en-GB" sz="1100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Finance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View your account balance online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Review when you are due to receive payment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View the “status” of your invoices (approved/unapproved/on-hold)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View your Purchase Orders online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Convert a Purchase Order to an Invoice</a:t>
            </a:r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Supplier Portal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5048" y="1124744"/>
            <a:ext cx="4276725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3376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24744"/>
            <a:ext cx="9180513" cy="4706491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R</a:t>
            </a:r>
            <a:r>
              <a:rPr lang="en-GB" dirty="0"/>
              <a:t>e</a:t>
            </a:r>
            <a:r>
              <a:rPr lang="en-GB" dirty="0" smtClean="0"/>
              <a:t>quires </a:t>
            </a:r>
            <a:r>
              <a:rPr lang="en-GB" dirty="0"/>
              <a:t>public authorities to have regard to economic, social and environmental well-being when </a:t>
            </a:r>
            <a:r>
              <a:rPr lang="en-GB" dirty="0" smtClean="0"/>
              <a:t>procuring.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Increased opportunity for SMEs and voluntary sector to compete  </a:t>
            </a:r>
          </a:p>
          <a:p>
            <a:endParaRPr lang="en-GB" dirty="0" smtClean="0"/>
          </a:p>
          <a:p>
            <a:r>
              <a:rPr lang="en-GB" dirty="0" smtClean="0"/>
              <a:t>Expands </a:t>
            </a:r>
            <a:r>
              <a:rPr lang="en-GB" dirty="0"/>
              <a:t>the evaluation criteria from simply ‘Price’ </a:t>
            </a:r>
            <a:r>
              <a:rPr lang="en-GB" dirty="0" smtClean="0"/>
              <a:t>and </a:t>
            </a:r>
            <a:r>
              <a:rPr lang="en-GB" dirty="0"/>
              <a:t>‘Quality’</a:t>
            </a:r>
          </a:p>
          <a:p>
            <a:endParaRPr lang="en-GB" dirty="0"/>
          </a:p>
          <a:p>
            <a:r>
              <a:rPr lang="en-GB" dirty="0" smtClean="0"/>
              <a:t>Encourages </a:t>
            </a:r>
            <a:r>
              <a:rPr lang="en-GB" dirty="0"/>
              <a:t>partnerships between organisational types, in pursuit of delivering Social Value objectives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Value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25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68760"/>
            <a:ext cx="9180513" cy="4824536"/>
          </a:xfrm>
        </p:spPr>
        <p:txBody>
          <a:bodyPr/>
          <a:lstStyle/>
          <a:p>
            <a:r>
              <a:rPr lang="en-GB" dirty="0"/>
              <a:t>Improve environmental performance and reduce carbon footprint</a:t>
            </a:r>
          </a:p>
          <a:p>
            <a:endParaRPr lang="en-GB" dirty="0" smtClean="0"/>
          </a:p>
          <a:p>
            <a:r>
              <a:rPr lang="en-GB" dirty="0" smtClean="0"/>
              <a:t>Source </a:t>
            </a:r>
            <a:r>
              <a:rPr lang="en-GB" dirty="0"/>
              <a:t>goods and services locally wherever possible.</a:t>
            </a:r>
          </a:p>
          <a:p>
            <a:endParaRPr lang="en-GB" dirty="0"/>
          </a:p>
          <a:p>
            <a:r>
              <a:rPr lang="en-GB" dirty="0"/>
              <a:t>Work with local suppliers, sub-contractors and agencies to supply </a:t>
            </a:r>
            <a:r>
              <a:rPr lang="en-GB" dirty="0" smtClean="0"/>
              <a:t>services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If </a:t>
            </a:r>
            <a:r>
              <a:rPr lang="en-GB" dirty="0"/>
              <a:t>any additional labour/trainees are required, enquiries would be made in the local </a:t>
            </a:r>
            <a:r>
              <a:rPr lang="en-GB" dirty="0" smtClean="0"/>
              <a:t>community first. </a:t>
            </a:r>
            <a:endParaRPr lang="en-GB" dirty="0"/>
          </a:p>
          <a:p>
            <a:endParaRPr lang="en-GB" dirty="0"/>
          </a:p>
          <a:p>
            <a:r>
              <a:rPr lang="en-GB" dirty="0"/>
              <a:t>Use of local supplier to repair and maintain equipment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Social Value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51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new rules should make it easier for small business to access government opportunities</a:t>
            </a:r>
          </a:p>
          <a:p>
            <a:endParaRPr lang="en-GB" dirty="0"/>
          </a:p>
          <a:p>
            <a:r>
              <a:rPr lang="en-GB" dirty="0" smtClean="0"/>
              <a:t>Consideration to be given to creating “lots</a:t>
            </a:r>
            <a:r>
              <a:rPr lang="en-GB" dirty="0"/>
              <a:t>” </a:t>
            </a:r>
            <a:r>
              <a:rPr lang="en-GB" dirty="0" smtClean="0"/>
              <a:t>in the procurement</a:t>
            </a:r>
          </a:p>
          <a:p>
            <a:endParaRPr lang="en-GB" dirty="0" smtClean="0"/>
          </a:p>
          <a:p>
            <a:r>
              <a:rPr lang="en-GB" dirty="0" smtClean="0"/>
              <a:t>Using social value criteria in the evaluation of tenders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EU Procurement Directives currently being updated by the UK Government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15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Reviewing our procurement templates </a:t>
            </a:r>
          </a:p>
          <a:p>
            <a:pPr marL="828675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Make it simpler and easier for suppliers to do business with us</a:t>
            </a:r>
          </a:p>
          <a:p>
            <a:pPr marL="828675" lvl="1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eSourcing</a:t>
            </a:r>
            <a:r>
              <a:rPr lang="en-GB" dirty="0" smtClean="0"/>
              <a:t> system </a:t>
            </a:r>
          </a:p>
          <a:p>
            <a:pPr marL="828675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Does not involve costly resources for suppliers in printing and couriering quotes and tenders to us</a:t>
            </a:r>
          </a:p>
          <a:p>
            <a:pPr marL="828675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Provides suppliers with an  online repository of the their interaction with the Council and an easy way of communicating with the procurement team</a:t>
            </a:r>
          </a:p>
          <a:p>
            <a:pPr marL="828675" lvl="1" indent="-285750">
              <a:buNone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Increased use of Quotations</a:t>
            </a:r>
          </a:p>
          <a:p>
            <a:pPr marL="828675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Barnet only requires quotation for all procurement requirements beneath the OJEU threshold £172k. This means that we have removed the burden on suppliers from preparing costly tender submissions. 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Simplification of  the procurement process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69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Increased Market development and market engagement </a:t>
            </a:r>
          </a:p>
          <a:p>
            <a:pPr marL="828675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Develop the best supply chain and delivery models</a:t>
            </a:r>
          </a:p>
          <a:p>
            <a:pPr marL="828675" lvl="1" indent="-285750">
              <a:buNone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Continued simplification of  the procurement processes</a:t>
            </a:r>
          </a:p>
          <a:p>
            <a:pPr marL="828675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Make it easier and better to do business with 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Actively seek feedback and act where appropriate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Future developments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93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BB Blank Document Template PowerPoint">
  <a:themeElements>
    <a:clrScheme name="Custom 2">
      <a:dk1>
        <a:srgbClr val="005B82"/>
      </a:dk1>
      <a:lt1>
        <a:srgbClr val="FFFFFF"/>
      </a:lt1>
      <a:dk2>
        <a:srgbClr val="3CB6CE"/>
      </a:dk2>
      <a:lt2>
        <a:srgbClr val="FFFFFF"/>
      </a:lt2>
      <a:accent1>
        <a:srgbClr val="3CB6CE"/>
      </a:accent1>
      <a:accent2>
        <a:srgbClr val="F0AB00"/>
      </a:accent2>
      <a:accent3>
        <a:srgbClr val="A1C6CF"/>
      </a:accent3>
      <a:accent4>
        <a:srgbClr val="005B82"/>
      </a:accent4>
      <a:accent5>
        <a:srgbClr val="A1C6CF"/>
      </a:accent5>
      <a:accent6>
        <a:srgbClr val="3CB6CE"/>
      </a:accent6>
      <a:hlink>
        <a:srgbClr val="005B82"/>
      </a:hlink>
      <a:folHlink>
        <a:srgbClr val="005B82"/>
      </a:folHlink>
    </a:clrScheme>
    <a:fontScheme name="Capita Slide Master">
      <a:majorFont>
        <a:latin typeface="Arial"/>
        <a:ea typeface=""/>
        <a:cs typeface="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9525" cap="flat" cmpd="sng" algn="ctr">
          <a:noFill/>
          <a:prstDash val="sysDot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spDef>
    <a:lnDef>
      <a:spPr bwMode="auto">
        <a:solidFill>
          <a:srgbClr val="FF9900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Capita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ita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ita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ita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ita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ita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ita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ita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ita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ita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ita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ita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ita Slide Master 13">
        <a:dk1>
          <a:srgbClr val="005B82"/>
        </a:dk1>
        <a:lt1>
          <a:srgbClr val="FFFFFF"/>
        </a:lt1>
        <a:dk2>
          <a:srgbClr val="3DB7E4"/>
        </a:dk2>
        <a:lt2>
          <a:srgbClr val="C7C2BA"/>
        </a:lt2>
        <a:accent1>
          <a:srgbClr val="3DB7E4"/>
        </a:accent1>
        <a:accent2>
          <a:srgbClr val="F0AB00"/>
        </a:accent2>
        <a:accent3>
          <a:srgbClr val="FFFFFF"/>
        </a:accent3>
        <a:accent4>
          <a:srgbClr val="004C6E"/>
        </a:accent4>
        <a:accent5>
          <a:srgbClr val="AFD8EF"/>
        </a:accent5>
        <a:accent6>
          <a:srgbClr val="D99B00"/>
        </a:accent6>
        <a:hlink>
          <a:srgbClr val="631D76"/>
        </a:hlink>
        <a:folHlink>
          <a:srgbClr val="0085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ita Slide Master 14">
        <a:dk1>
          <a:srgbClr val="005B82"/>
        </a:dk1>
        <a:lt1>
          <a:srgbClr val="FFFFFF"/>
        </a:lt1>
        <a:dk2>
          <a:srgbClr val="005B82"/>
        </a:dk2>
        <a:lt2>
          <a:srgbClr val="C7C2BA"/>
        </a:lt2>
        <a:accent1>
          <a:srgbClr val="3DB7E4"/>
        </a:accent1>
        <a:accent2>
          <a:srgbClr val="F0AB00"/>
        </a:accent2>
        <a:accent3>
          <a:srgbClr val="FFFFFF"/>
        </a:accent3>
        <a:accent4>
          <a:srgbClr val="004C6E"/>
        </a:accent4>
        <a:accent5>
          <a:srgbClr val="AFD8EF"/>
        </a:accent5>
        <a:accent6>
          <a:srgbClr val="D99B00"/>
        </a:accent6>
        <a:hlink>
          <a:srgbClr val="631D76"/>
        </a:hlink>
        <a:folHlink>
          <a:srgbClr val="0085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tns:customPropertyEditors xmlns:tns="http://schemas.microsoft.com/office/2006/customDocumentInformationPanel">
  <tns:showOnOpen>false</tns:showOnOpen>
  <tns:defaultPropertyEditorNamespace>Standard and SharePoint library properties</tns:defaultPropertyEditorNamespace>
</tns:customPropertyEdito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710ECE91D07D4F8D92164F4923527E" ma:contentTypeVersion="0" ma:contentTypeDescription="Create a new document." ma:contentTypeScope="" ma:versionID="fe0a281aac40bf511db1886bbb2bb6a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78751E-BB17-48D2-B27D-C98E5CBA139F}">
  <ds:schemaRefs>
    <ds:schemaRef ds:uri="http://schemas.microsoft.com/office/2006/customDocumentInformationPanel"/>
  </ds:schemaRefs>
</ds:datastoreItem>
</file>

<file path=customXml/itemProps2.xml><?xml version="1.0" encoding="utf-8"?>
<ds:datastoreItem xmlns:ds="http://schemas.openxmlformats.org/officeDocument/2006/customXml" ds:itemID="{1B02FC98-9AE6-49F7-96CB-12DB318D4D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30DD0A-D6B2-4F85-99AA-149AE208E8BF}">
  <ds:schemaRefs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68184DE9-6B52-4642-B27D-AA09CD103D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LBB Blank Document Template PowerPoint</Template>
  <TotalTime>5605</TotalTime>
  <Words>451</Words>
  <Application>Microsoft Office PowerPoint</Application>
  <PresentationFormat>A4 Paper (210x297 mm)</PresentationFormat>
  <Paragraphs>91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LBB Blank Document Template PowerPoint</vt:lpstr>
      <vt:lpstr>Doing Business with the Council  CSG Procurement</vt:lpstr>
      <vt:lpstr>Procurement Vision – Simple, Accessible and Local</vt:lpstr>
      <vt:lpstr>Supplier Champion</vt:lpstr>
      <vt:lpstr>Supplier Portal</vt:lpstr>
      <vt:lpstr>Social Value</vt:lpstr>
      <vt:lpstr>Examples of Social Value </vt:lpstr>
      <vt:lpstr>New EU Procurement Directives currently being updated by the UK Government</vt:lpstr>
      <vt:lpstr>Simplification of  the procurement process</vt:lpstr>
      <vt:lpstr>Future developments </vt:lpstr>
      <vt:lpstr>Summary</vt:lpstr>
    </vt:vector>
  </TitlesOfParts>
  <Company>Capita Business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Procurement Team Structure - Capita</dc:title>
  <dc:creator>Rachel Cook</dc:creator>
  <cp:lastModifiedBy>Lowe, Susan</cp:lastModifiedBy>
  <cp:revision>298</cp:revision>
  <cp:lastPrinted>2014-10-23T07:36:34Z</cp:lastPrinted>
  <dcterms:created xsi:type="dcterms:W3CDTF">2013-07-16T11:07:21Z</dcterms:created>
  <dcterms:modified xsi:type="dcterms:W3CDTF">2014-10-30T12:12:38Z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0x01010092710ECE91D07D4F8D92164F4923527E</vt:lpwstr>
  </property>
  <property fmtid="{D5CDD505-2E9C-101B-9397-08002B2CF9AE}" pid="3" name="_Published">
    <vt:lpwstr>false</vt:lpwstr>
  </property>
  <property fmtid="{D5CDD505-2E9C-101B-9397-08002B2CF9AE}" pid="4" name="_Authorised">
    <vt:lpwstr>false</vt:lpwstr>
  </property>
  <property fmtid="{D5CDD505-2E9C-101B-9397-08002B2CF9AE}" pid="5" name="_NotifyGroup">
    <vt:lpwstr>false</vt:lpwstr>
  </property>
  <property fmtid="{D5CDD505-2E9C-101B-9397-08002B2CF9AE}" pid="6" name="_ContentReviewDate">
    <vt:lpwstr>2013-01-31T12:55:00+00:00</vt:lpwstr>
  </property>
  <property fmtid="{D5CDD505-2E9C-101B-9397-08002B2CF9AE}" pid="7" name="_AdHocReviewCycleID">
    <vt:i4>590872073</vt:i4>
  </property>
  <property fmtid="{D5CDD505-2E9C-101B-9397-08002B2CF9AE}" pid="8" name="_NewReviewCycle">
    <vt:lpwstr/>
  </property>
  <property fmtid="{D5CDD505-2E9C-101B-9397-08002B2CF9AE}" pid="9" name="_EmailSubject">
    <vt:lpwstr>Business Expo Presentation</vt:lpwstr>
  </property>
  <property fmtid="{D5CDD505-2E9C-101B-9397-08002B2CF9AE}" pid="10" name="_AuthorEmail">
    <vt:lpwstr>Elizabeth.Stavreski@Barnet.gov.uk</vt:lpwstr>
  </property>
  <property fmtid="{D5CDD505-2E9C-101B-9397-08002B2CF9AE}" pid="11" name="_AuthorEmailDisplayName">
    <vt:lpwstr>Stavreski, Elizabeth</vt:lpwstr>
  </property>
  <property fmtid="{D5CDD505-2E9C-101B-9397-08002B2CF9AE}" pid="12" name="_PreviousAdHocReviewCycleID">
    <vt:i4>-1998867987</vt:i4>
  </property>
</Properties>
</file>